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8" r:id="rId16"/>
    <p:sldId id="315" r:id="rId17"/>
    <p:sldId id="268" r:id="rId18"/>
  </p:sldIdLst>
  <p:sldSz cx="10693400" cy="7562850"/>
  <p:notesSz cx="10693400" cy="75628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lesya Malashenko" initials="OM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6"/>
    <p:restoredTop sz="96341"/>
  </p:normalViewPr>
  <p:slideViewPr>
    <p:cSldViewPr>
      <p:cViewPr varScale="1">
        <p:scale>
          <a:sx n="117" d="100"/>
          <a:sy n="117" d="100"/>
        </p:scale>
        <p:origin x="760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7CE09-C4A3-1144-9DB7-5A07288F995A}" type="datetimeFigureOut">
              <a:rPr lang="en-US" smtClean="0"/>
              <a:t>3/19/20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0025" cy="2836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592513"/>
            <a:ext cx="8553450" cy="3403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AC5CB-D134-FF41-995C-4D22C1EC9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2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AC5CB-D134-FF41-995C-4D22C1EC91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61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SFProText-Medium"/>
                <a:cs typeface="SFProText-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00669C"/>
                </a:solidFill>
                <a:latin typeface="SFProText-Semibold"/>
                <a:cs typeface="SFProText-Semi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46001" y="3171068"/>
            <a:ext cx="858519" cy="0"/>
          </a:xfrm>
          <a:custGeom>
            <a:avLst/>
            <a:gdLst/>
            <a:ahLst/>
            <a:cxnLst/>
            <a:rect l="l" t="t" r="r" b="b"/>
            <a:pathLst>
              <a:path w="858520">
                <a:moveTo>
                  <a:pt x="0" y="0"/>
                </a:moveTo>
                <a:lnTo>
                  <a:pt x="858066" y="0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006837" y="2978523"/>
            <a:ext cx="193040" cy="385445"/>
          </a:xfrm>
          <a:custGeom>
            <a:avLst/>
            <a:gdLst/>
            <a:ahLst/>
            <a:cxnLst/>
            <a:rect l="l" t="t" r="r" b="b"/>
            <a:pathLst>
              <a:path w="193039" h="385445">
                <a:moveTo>
                  <a:pt x="0" y="0"/>
                </a:moveTo>
                <a:lnTo>
                  <a:pt x="192544" y="192544"/>
                </a:lnTo>
                <a:lnTo>
                  <a:pt x="0" y="385089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346001" y="4251552"/>
            <a:ext cx="858519" cy="0"/>
          </a:xfrm>
          <a:custGeom>
            <a:avLst/>
            <a:gdLst/>
            <a:ahLst/>
            <a:cxnLst/>
            <a:rect l="l" t="t" r="r" b="b"/>
            <a:pathLst>
              <a:path w="858520">
                <a:moveTo>
                  <a:pt x="0" y="0"/>
                </a:moveTo>
                <a:lnTo>
                  <a:pt x="858066" y="0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6006837" y="4059007"/>
            <a:ext cx="193040" cy="385445"/>
          </a:xfrm>
          <a:custGeom>
            <a:avLst/>
            <a:gdLst/>
            <a:ahLst/>
            <a:cxnLst/>
            <a:rect l="l" t="t" r="r" b="b"/>
            <a:pathLst>
              <a:path w="193039" h="385445">
                <a:moveTo>
                  <a:pt x="0" y="0"/>
                </a:moveTo>
                <a:lnTo>
                  <a:pt x="192544" y="192544"/>
                </a:lnTo>
                <a:lnTo>
                  <a:pt x="0" y="385089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5346001" y="5350036"/>
            <a:ext cx="858519" cy="0"/>
          </a:xfrm>
          <a:custGeom>
            <a:avLst/>
            <a:gdLst/>
            <a:ahLst/>
            <a:cxnLst/>
            <a:rect l="l" t="t" r="r" b="b"/>
            <a:pathLst>
              <a:path w="858520">
                <a:moveTo>
                  <a:pt x="0" y="0"/>
                </a:moveTo>
                <a:lnTo>
                  <a:pt x="858066" y="0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006837" y="5157491"/>
            <a:ext cx="193040" cy="385445"/>
          </a:xfrm>
          <a:custGeom>
            <a:avLst/>
            <a:gdLst/>
            <a:ahLst/>
            <a:cxnLst/>
            <a:rect l="l" t="t" r="r" b="b"/>
            <a:pathLst>
              <a:path w="193039" h="385445">
                <a:moveTo>
                  <a:pt x="0" y="0"/>
                </a:moveTo>
                <a:lnTo>
                  <a:pt x="192544" y="192544"/>
                </a:lnTo>
                <a:lnTo>
                  <a:pt x="0" y="385089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6350" y="1776006"/>
            <a:ext cx="5339715" cy="4974590"/>
          </a:xfrm>
          <a:custGeom>
            <a:avLst/>
            <a:gdLst/>
            <a:ahLst/>
            <a:cxnLst/>
            <a:rect l="l" t="t" r="r" b="b"/>
            <a:pathLst>
              <a:path w="5339715" h="4974590">
                <a:moveTo>
                  <a:pt x="0" y="4974005"/>
                </a:moveTo>
                <a:lnTo>
                  <a:pt x="5339651" y="4974005"/>
                </a:lnTo>
                <a:lnTo>
                  <a:pt x="5339651" y="0"/>
                </a:lnTo>
                <a:lnTo>
                  <a:pt x="0" y="0"/>
                </a:lnTo>
                <a:lnTo>
                  <a:pt x="0" y="4974005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SFProText-Medium"/>
                <a:cs typeface="SFProText-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84100" y="2035669"/>
            <a:ext cx="2473325" cy="3803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52A5CB"/>
                </a:solidFill>
                <a:latin typeface="SFProText-Heavy"/>
                <a:cs typeface="SFProText-Heavy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SFProText-Medium"/>
                <a:cs typeface="SFProText-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62440" y="6872414"/>
            <a:ext cx="1066481" cy="34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037372" y="7003779"/>
            <a:ext cx="250241" cy="2177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0" y="880505"/>
            <a:ext cx="10690860" cy="421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SFProText-Medium"/>
                <a:cs typeface="SFProText-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4500" y="1541112"/>
            <a:ext cx="8475980" cy="2529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rgbClr val="00669C"/>
                </a:solidFill>
                <a:latin typeface="SFProText-Semibold"/>
                <a:cs typeface="SFProText-Semi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80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17.png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emf"/><Relationship Id="rId5" Type="http://schemas.openxmlformats.org/officeDocument/2006/relationships/image" Target="../media/image19.png"/><Relationship Id="rId10" Type="http://schemas.openxmlformats.org/officeDocument/2006/relationships/image" Target="../media/image54.png"/><Relationship Id="rId4" Type="http://schemas.openxmlformats.org/officeDocument/2006/relationships/image" Target="../media/image18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18.png"/><Relationship Id="rId7" Type="http://schemas.openxmlformats.org/officeDocument/2006/relationships/image" Target="../media/image59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mailto:Evgenij.ovchintsev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7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6.emf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8.png"/><Relationship Id="rId7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6.emf"/><Relationship Id="rId4" Type="http://schemas.openxmlformats.org/officeDocument/2006/relationships/image" Target="../media/image19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8.png"/><Relationship Id="rId7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6.emf"/><Relationship Id="rId4" Type="http://schemas.openxmlformats.org/officeDocument/2006/relationships/image" Target="../media/image19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18.png"/><Relationship Id="rId7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74166"/>
            <a:ext cx="9975215" cy="1200150"/>
          </a:xfrm>
          <a:custGeom>
            <a:avLst/>
            <a:gdLst/>
            <a:ahLst/>
            <a:cxnLst/>
            <a:rect l="l" t="t" r="r" b="b"/>
            <a:pathLst>
              <a:path w="9975215" h="1200150">
                <a:moveTo>
                  <a:pt x="4071867" y="761860"/>
                </a:moveTo>
                <a:lnTo>
                  <a:pt x="3775589" y="761860"/>
                </a:lnTo>
                <a:lnTo>
                  <a:pt x="3775589" y="822947"/>
                </a:lnTo>
                <a:lnTo>
                  <a:pt x="3775166" y="831188"/>
                </a:lnTo>
                <a:lnTo>
                  <a:pt x="3757037" y="874071"/>
                </a:lnTo>
                <a:lnTo>
                  <a:pt x="3718391" y="900263"/>
                </a:lnTo>
                <a:lnTo>
                  <a:pt x="3694677" y="903858"/>
                </a:lnTo>
                <a:lnTo>
                  <a:pt x="0" y="903858"/>
                </a:lnTo>
                <a:lnTo>
                  <a:pt x="0" y="1200137"/>
                </a:lnTo>
                <a:lnTo>
                  <a:pt x="3694817" y="1200137"/>
                </a:lnTo>
                <a:lnTo>
                  <a:pt x="3733200" y="1198168"/>
                </a:lnTo>
                <a:lnTo>
                  <a:pt x="3806851" y="1183029"/>
                </a:lnTo>
                <a:lnTo>
                  <a:pt x="3890296" y="1145219"/>
                </a:lnTo>
                <a:lnTo>
                  <a:pt x="3934510" y="1113736"/>
                </a:lnTo>
                <a:lnTo>
                  <a:pt x="3973639" y="1076408"/>
                </a:lnTo>
                <a:lnTo>
                  <a:pt x="4007135" y="1033830"/>
                </a:lnTo>
                <a:lnTo>
                  <a:pt x="4034413" y="986533"/>
                </a:lnTo>
                <a:lnTo>
                  <a:pt x="4054770" y="935061"/>
                </a:lnTo>
                <a:lnTo>
                  <a:pt x="4067493" y="880252"/>
                </a:lnTo>
                <a:lnTo>
                  <a:pt x="4071867" y="822947"/>
                </a:lnTo>
                <a:lnTo>
                  <a:pt x="4071867" y="761860"/>
                </a:lnTo>
                <a:close/>
              </a:path>
              <a:path w="9975215" h="1200150">
                <a:moveTo>
                  <a:pt x="9831457" y="0"/>
                </a:moveTo>
                <a:lnTo>
                  <a:pt x="4152614" y="0"/>
                </a:lnTo>
                <a:lnTo>
                  <a:pt x="4114233" y="1968"/>
                </a:lnTo>
                <a:lnTo>
                  <a:pt x="4040596" y="17107"/>
                </a:lnTo>
                <a:lnTo>
                  <a:pt x="3957160" y="54917"/>
                </a:lnTo>
                <a:lnTo>
                  <a:pt x="3912944" y="86401"/>
                </a:lnTo>
                <a:lnTo>
                  <a:pt x="3873812" y="123728"/>
                </a:lnTo>
                <a:lnTo>
                  <a:pt x="3840308" y="166306"/>
                </a:lnTo>
                <a:lnTo>
                  <a:pt x="3813038" y="213598"/>
                </a:lnTo>
                <a:lnTo>
                  <a:pt x="3792685" y="265071"/>
                </a:lnTo>
                <a:lnTo>
                  <a:pt x="3779963" y="319882"/>
                </a:lnTo>
                <a:lnTo>
                  <a:pt x="3775589" y="377189"/>
                </a:lnTo>
                <a:lnTo>
                  <a:pt x="3775589" y="600252"/>
                </a:lnTo>
                <a:lnTo>
                  <a:pt x="4071867" y="600252"/>
                </a:lnTo>
                <a:lnTo>
                  <a:pt x="4071867" y="377189"/>
                </a:lnTo>
                <a:lnTo>
                  <a:pt x="4072289" y="368949"/>
                </a:lnTo>
                <a:lnTo>
                  <a:pt x="4090409" y="326067"/>
                </a:lnTo>
                <a:lnTo>
                  <a:pt x="4129065" y="299869"/>
                </a:lnTo>
                <a:lnTo>
                  <a:pt x="4152779" y="296278"/>
                </a:lnTo>
                <a:lnTo>
                  <a:pt x="9822415" y="296278"/>
                </a:lnTo>
                <a:lnTo>
                  <a:pt x="9975081" y="143624"/>
                </a:lnTo>
                <a:lnTo>
                  <a:pt x="9831457" y="0"/>
                </a:lnTo>
                <a:close/>
              </a:path>
            </a:pathLst>
          </a:custGeom>
          <a:solidFill>
            <a:srgbClr val="D2E2EC">
              <a:alpha val="799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592398" y="3725827"/>
            <a:ext cx="802640" cy="1186180"/>
          </a:xfrm>
          <a:custGeom>
            <a:avLst/>
            <a:gdLst/>
            <a:ahLst/>
            <a:cxnLst/>
            <a:rect l="l" t="t" r="r" b="b"/>
            <a:pathLst>
              <a:path w="802640" h="1186179">
                <a:moveTo>
                  <a:pt x="209499" y="0"/>
                </a:moveTo>
                <a:lnTo>
                  <a:pt x="0" y="209511"/>
                </a:lnTo>
                <a:lnTo>
                  <a:pt x="383336" y="592836"/>
                </a:lnTo>
                <a:lnTo>
                  <a:pt x="0" y="976160"/>
                </a:lnTo>
                <a:lnTo>
                  <a:pt x="209499" y="1185672"/>
                </a:lnTo>
                <a:lnTo>
                  <a:pt x="802347" y="592836"/>
                </a:lnTo>
                <a:lnTo>
                  <a:pt x="209499" y="0"/>
                </a:lnTo>
                <a:close/>
              </a:path>
            </a:pathLst>
          </a:custGeom>
          <a:solidFill>
            <a:srgbClr val="D2E2EC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774412"/>
            <a:ext cx="4695190" cy="161925"/>
          </a:xfrm>
          <a:custGeom>
            <a:avLst/>
            <a:gdLst/>
            <a:ahLst/>
            <a:cxnLst/>
            <a:rect l="l" t="t" r="r" b="b"/>
            <a:pathLst>
              <a:path w="4695190" h="161925">
                <a:moveTo>
                  <a:pt x="3775583" y="0"/>
                </a:moveTo>
                <a:lnTo>
                  <a:pt x="0" y="0"/>
                </a:lnTo>
                <a:lnTo>
                  <a:pt x="0" y="161607"/>
                </a:lnTo>
                <a:lnTo>
                  <a:pt x="3775583" y="161607"/>
                </a:lnTo>
                <a:lnTo>
                  <a:pt x="3775583" y="0"/>
                </a:lnTo>
                <a:close/>
              </a:path>
              <a:path w="4695190" h="161925">
                <a:moveTo>
                  <a:pt x="4602848" y="0"/>
                </a:moveTo>
                <a:lnTo>
                  <a:pt x="4071874" y="0"/>
                </a:lnTo>
                <a:lnTo>
                  <a:pt x="4071874" y="161620"/>
                </a:lnTo>
                <a:lnTo>
                  <a:pt x="4625809" y="161620"/>
                </a:lnTo>
                <a:lnTo>
                  <a:pt x="4695139" y="92290"/>
                </a:lnTo>
                <a:lnTo>
                  <a:pt x="4602848" y="0"/>
                </a:lnTo>
                <a:close/>
              </a:path>
            </a:pathLst>
          </a:custGeom>
          <a:solidFill>
            <a:srgbClr val="CCDFEC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5595" y="4774412"/>
            <a:ext cx="296545" cy="161925"/>
          </a:xfrm>
          <a:custGeom>
            <a:avLst/>
            <a:gdLst/>
            <a:ahLst/>
            <a:cxnLst/>
            <a:rect l="l" t="t" r="r" b="b"/>
            <a:pathLst>
              <a:path w="296545" h="161925">
                <a:moveTo>
                  <a:pt x="296278" y="0"/>
                </a:moveTo>
                <a:lnTo>
                  <a:pt x="0" y="0"/>
                </a:lnTo>
                <a:lnTo>
                  <a:pt x="0" y="161607"/>
                </a:lnTo>
                <a:lnTo>
                  <a:pt x="296278" y="161607"/>
                </a:lnTo>
                <a:lnTo>
                  <a:pt x="296278" y="0"/>
                </a:lnTo>
                <a:close/>
              </a:path>
            </a:pathLst>
          </a:custGeom>
          <a:solidFill>
            <a:srgbClr val="A0C6DE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70905" y="4528195"/>
            <a:ext cx="453390" cy="677545"/>
          </a:xfrm>
          <a:custGeom>
            <a:avLst/>
            <a:gdLst/>
            <a:ahLst/>
            <a:cxnLst/>
            <a:rect l="l" t="t" r="r" b="b"/>
            <a:pathLst>
              <a:path w="453389" h="677545">
                <a:moveTo>
                  <a:pt x="114274" y="0"/>
                </a:moveTo>
                <a:lnTo>
                  <a:pt x="0" y="114274"/>
                </a:lnTo>
                <a:lnTo>
                  <a:pt x="224231" y="338505"/>
                </a:lnTo>
                <a:lnTo>
                  <a:pt x="0" y="562736"/>
                </a:lnTo>
                <a:lnTo>
                  <a:pt x="114274" y="677011"/>
                </a:lnTo>
                <a:lnTo>
                  <a:pt x="452780" y="338505"/>
                </a:lnTo>
                <a:lnTo>
                  <a:pt x="114274" y="0"/>
                </a:lnTo>
                <a:close/>
              </a:path>
            </a:pathLst>
          </a:custGeom>
          <a:solidFill>
            <a:srgbClr val="CCDFEC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5908481"/>
            <a:ext cx="7200265" cy="811530"/>
          </a:xfrm>
          <a:custGeom>
            <a:avLst/>
            <a:gdLst/>
            <a:ahLst/>
            <a:cxnLst/>
            <a:rect l="l" t="t" r="r" b="b"/>
            <a:pathLst>
              <a:path w="7200265" h="811529">
                <a:moveTo>
                  <a:pt x="3766003" y="0"/>
                </a:moveTo>
                <a:lnTo>
                  <a:pt x="0" y="0"/>
                </a:lnTo>
                <a:lnTo>
                  <a:pt x="0" y="242417"/>
                </a:lnTo>
                <a:lnTo>
                  <a:pt x="3762599" y="242417"/>
                </a:lnTo>
                <a:lnTo>
                  <a:pt x="3764069" y="234356"/>
                </a:lnTo>
                <a:lnTo>
                  <a:pt x="3765135" y="226161"/>
                </a:lnTo>
                <a:lnTo>
                  <a:pt x="3765784" y="217843"/>
                </a:lnTo>
                <a:lnTo>
                  <a:pt x="3766003" y="209410"/>
                </a:lnTo>
                <a:lnTo>
                  <a:pt x="3766003" y="0"/>
                </a:lnTo>
                <a:close/>
              </a:path>
              <a:path w="7200265" h="811529">
                <a:moveTo>
                  <a:pt x="4472186" y="0"/>
                </a:moveTo>
                <a:lnTo>
                  <a:pt x="3900674" y="0"/>
                </a:lnTo>
                <a:lnTo>
                  <a:pt x="3900558" y="217746"/>
                </a:lnTo>
                <a:lnTo>
                  <a:pt x="3900212" y="226028"/>
                </a:lnTo>
                <a:lnTo>
                  <a:pt x="3899640" y="234252"/>
                </a:lnTo>
                <a:lnTo>
                  <a:pt x="3898845" y="242417"/>
                </a:lnTo>
                <a:lnTo>
                  <a:pt x="4471996" y="242417"/>
                </a:lnTo>
                <a:lnTo>
                  <a:pt x="4513538" y="250837"/>
                </a:lnTo>
                <a:lnTo>
                  <a:pt x="4551680" y="277996"/>
                </a:lnTo>
                <a:lnTo>
                  <a:pt x="4575020" y="318503"/>
                </a:lnTo>
                <a:lnTo>
                  <a:pt x="4579832" y="350253"/>
                </a:lnTo>
                <a:lnTo>
                  <a:pt x="4579832" y="460679"/>
                </a:lnTo>
                <a:lnTo>
                  <a:pt x="4581651" y="496360"/>
                </a:lnTo>
                <a:lnTo>
                  <a:pt x="4595700" y="564783"/>
                </a:lnTo>
                <a:lnTo>
                  <a:pt x="4630816" y="642285"/>
                </a:lnTo>
                <a:lnTo>
                  <a:pt x="4660065" y="683361"/>
                </a:lnTo>
                <a:lnTo>
                  <a:pt x="4694747" y="719722"/>
                </a:lnTo>
                <a:lnTo>
                  <a:pt x="4734302" y="750849"/>
                </a:lnTo>
                <a:lnTo>
                  <a:pt x="4778188" y="776157"/>
                </a:lnTo>
                <a:lnTo>
                  <a:pt x="4825923" y="795046"/>
                </a:lnTo>
                <a:lnTo>
                  <a:pt x="4876748" y="806861"/>
                </a:lnTo>
                <a:lnTo>
                  <a:pt x="4929907" y="810945"/>
                </a:lnTo>
                <a:lnTo>
                  <a:pt x="7073172" y="810945"/>
                </a:lnTo>
                <a:lnTo>
                  <a:pt x="7199804" y="684314"/>
                </a:lnTo>
                <a:lnTo>
                  <a:pt x="7084018" y="568528"/>
                </a:lnTo>
                <a:lnTo>
                  <a:pt x="4930098" y="568528"/>
                </a:lnTo>
                <a:lnTo>
                  <a:pt x="4919106" y="567964"/>
                </a:lnTo>
                <a:lnTo>
                  <a:pt x="4874619" y="552946"/>
                </a:lnTo>
                <a:lnTo>
                  <a:pt x="4840664" y="520560"/>
                </a:lnTo>
                <a:lnTo>
                  <a:pt x="4823489" y="476997"/>
                </a:lnTo>
                <a:lnTo>
                  <a:pt x="4822249" y="460679"/>
                </a:lnTo>
                <a:lnTo>
                  <a:pt x="4822249" y="350253"/>
                </a:lnTo>
                <a:lnTo>
                  <a:pt x="4820430" y="314579"/>
                </a:lnTo>
                <a:lnTo>
                  <a:pt x="4806381" y="246161"/>
                </a:lnTo>
                <a:lnTo>
                  <a:pt x="4771267" y="168659"/>
                </a:lnTo>
                <a:lnTo>
                  <a:pt x="4742020" y="127584"/>
                </a:lnTo>
                <a:lnTo>
                  <a:pt x="4707339" y="91223"/>
                </a:lnTo>
                <a:lnTo>
                  <a:pt x="4667779" y="60096"/>
                </a:lnTo>
                <a:lnTo>
                  <a:pt x="4623900" y="34788"/>
                </a:lnTo>
                <a:lnTo>
                  <a:pt x="4576169" y="15898"/>
                </a:lnTo>
                <a:lnTo>
                  <a:pt x="4525345" y="4084"/>
                </a:lnTo>
                <a:lnTo>
                  <a:pt x="4472186" y="0"/>
                </a:lnTo>
                <a:close/>
              </a:path>
            </a:pathLst>
          </a:custGeom>
          <a:solidFill>
            <a:srgbClr val="DCDDDE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4528" y="6137579"/>
            <a:ext cx="626110" cy="908685"/>
          </a:xfrm>
          <a:custGeom>
            <a:avLst/>
            <a:gdLst/>
            <a:ahLst/>
            <a:cxnLst/>
            <a:rect l="l" t="t" r="r" b="b"/>
            <a:pathLst>
              <a:path w="626109" h="908684">
                <a:moveTo>
                  <a:pt x="171411" y="0"/>
                </a:moveTo>
                <a:lnTo>
                  <a:pt x="0" y="171411"/>
                </a:lnTo>
                <a:lnTo>
                  <a:pt x="282790" y="454202"/>
                </a:lnTo>
                <a:lnTo>
                  <a:pt x="0" y="737006"/>
                </a:lnTo>
                <a:lnTo>
                  <a:pt x="171411" y="908418"/>
                </a:lnTo>
                <a:lnTo>
                  <a:pt x="625614" y="454202"/>
                </a:lnTo>
                <a:lnTo>
                  <a:pt x="171411" y="0"/>
                </a:lnTo>
                <a:close/>
              </a:path>
            </a:pathLst>
          </a:custGeom>
          <a:solidFill>
            <a:srgbClr val="DCDDDE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426817"/>
            <a:ext cx="5621655" cy="988060"/>
          </a:xfrm>
          <a:custGeom>
            <a:avLst/>
            <a:gdLst/>
            <a:ahLst/>
            <a:cxnLst/>
            <a:rect l="l" t="t" r="r" b="b"/>
            <a:pathLst>
              <a:path w="5621655" h="988060">
                <a:moveTo>
                  <a:pt x="3898839" y="724077"/>
                </a:moveTo>
                <a:lnTo>
                  <a:pt x="3762593" y="724077"/>
                </a:lnTo>
                <a:lnTo>
                  <a:pt x="3756034" y="746807"/>
                </a:lnTo>
                <a:lnTo>
                  <a:pt x="3746320" y="768069"/>
                </a:lnTo>
                <a:lnTo>
                  <a:pt x="3718435" y="805230"/>
                </a:lnTo>
                <a:lnTo>
                  <a:pt x="3666919" y="840070"/>
                </a:lnTo>
                <a:lnTo>
                  <a:pt x="3604288" y="852792"/>
                </a:lnTo>
                <a:lnTo>
                  <a:pt x="0" y="852792"/>
                </a:lnTo>
                <a:lnTo>
                  <a:pt x="0" y="987463"/>
                </a:lnTo>
                <a:lnTo>
                  <a:pt x="3604288" y="987463"/>
                </a:lnTo>
                <a:lnTo>
                  <a:pt x="3652254" y="983556"/>
                </a:lnTo>
                <a:lnTo>
                  <a:pt x="3697841" y="972255"/>
                </a:lnTo>
                <a:lnTo>
                  <a:pt x="3740382" y="954205"/>
                </a:lnTo>
                <a:lnTo>
                  <a:pt x="3779214" y="930056"/>
                </a:lnTo>
                <a:lnTo>
                  <a:pt x="3813672" y="900455"/>
                </a:lnTo>
                <a:lnTo>
                  <a:pt x="3845386" y="863075"/>
                </a:lnTo>
                <a:lnTo>
                  <a:pt x="3870695" y="820662"/>
                </a:lnTo>
                <a:lnTo>
                  <a:pt x="3888785" y="774052"/>
                </a:lnTo>
                <a:lnTo>
                  <a:pt x="3898839" y="724077"/>
                </a:lnTo>
                <a:close/>
              </a:path>
              <a:path w="5621655" h="988060">
                <a:moveTo>
                  <a:pt x="5555401" y="0"/>
                </a:moveTo>
                <a:lnTo>
                  <a:pt x="4062389" y="0"/>
                </a:lnTo>
                <a:lnTo>
                  <a:pt x="4014422" y="3907"/>
                </a:lnTo>
                <a:lnTo>
                  <a:pt x="3968836" y="15211"/>
                </a:lnTo>
                <a:lnTo>
                  <a:pt x="3926295" y="33263"/>
                </a:lnTo>
                <a:lnTo>
                  <a:pt x="3887462" y="57411"/>
                </a:lnTo>
                <a:lnTo>
                  <a:pt x="3853004" y="87007"/>
                </a:lnTo>
                <a:lnTo>
                  <a:pt x="3823408" y="121465"/>
                </a:lnTo>
                <a:lnTo>
                  <a:pt x="3799260" y="160297"/>
                </a:lnTo>
                <a:lnTo>
                  <a:pt x="3781208" y="202839"/>
                </a:lnTo>
                <a:lnTo>
                  <a:pt x="3769904" y="248425"/>
                </a:lnTo>
                <a:lnTo>
                  <a:pt x="3765997" y="296392"/>
                </a:lnTo>
                <a:lnTo>
                  <a:pt x="3765997" y="481660"/>
                </a:lnTo>
                <a:lnTo>
                  <a:pt x="3900680" y="481660"/>
                </a:lnTo>
                <a:lnTo>
                  <a:pt x="3900680" y="296392"/>
                </a:lnTo>
                <a:lnTo>
                  <a:pt x="3903965" y="263980"/>
                </a:lnTo>
                <a:lnTo>
                  <a:pt x="3928355" y="206322"/>
                </a:lnTo>
                <a:lnTo>
                  <a:pt x="3972326" y="162351"/>
                </a:lnTo>
                <a:lnTo>
                  <a:pt x="4029982" y="137957"/>
                </a:lnTo>
                <a:lnTo>
                  <a:pt x="4062389" y="134670"/>
                </a:lnTo>
                <a:lnTo>
                  <a:pt x="5553064" y="134670"/>
                </a:lnTo>
                <a:lnTo>
                  <a:pt x="5621568" y="66166"/>
                </a:lnTo>
                <a:lnTo>
                  <a:pt x="5555401" y="0"/>
                </a:lnTo>
                <a:close/>
              </a:path>
            </a:pathLst>
          </a:custGeom>
          <a:solidFill>
            <a:srgbClr val="A7CAE1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62590" y="5908481"/>
            <a:ext cx="138087" cy="2424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87817" y="5164000"/>
            <a:ext cx="424815" cy="658495"/>
          </a:xfrm>
          <a:custGeom>
            <a:avLst/>
            <a:gdLst/>
            <a:ahLst/>
            <a:cxnLst/>
            <a:rect l="l" t="t" r="r" b="b"/>
            <a:pathLst>
              <a:path w="424814" h="658495">
                <a:moveTo>
                  <a:pt x="95224" y="0"/>
                </a:moveTo>
                <a:lnTo>
                  <a:pt x="0" y="95224"/>
                </a:lnTo>
                <a:lnTo>
                  <a:pt x="233743" y="328980"/>
                </a:lnTo>
                <a:lnTo>
                  <a:pt x="0" y="562736"/>
                </a:lnTo>
                <a:lnTo>
                  <a:pt x="95224" y="657974"/>
                </a:lnTo>
                <a:lnTo>
                  <a:pt x="424205" y="328980"/>
                </a:lnTo>
                <a:lnTo>
                  <a:pt x="95224" y="0"/>
                </a:lnTo>
                <a:close/>
              </a:path>
            </a:pathLst>
          </a:custGeom>
          <a:solidFill>
            <a:srgbClr val="A7CAE1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9366" y="5900470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5" h="132079">
                <a:moveTo>
                  <a:pt x="124574" y="131953"/>
                </a:moveTo>
                <a:lnTo>
                  <a:pt x="0" y="131953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6111" y="6021679"/>
            <a:ext cx="123189" cy="132080"/>
          </a:xfrm>
          <a:custGeom>
            <a:avLst/>
            <a:gdLst/>
            <a:ahLst/>
            <a:cxnLst/>
            <a:rect l="l" t="t" r="r" b="b"/>
            <a:pathLst>
              <a:path w="123190" h="132079">
                <a:moveTo>
                  <a:pt x="0" y="131952"/>
                </a:moveTo>
                <a:lnTo>
                  <a:pt x="122885" y="131952"/>
                </a:lnTo>
                <a:lnTo>
                  <a:pt x="122885" y="0"/>
                </a:lnTo>
                <a:lnTo>
                  <a:pt x="0" y="0"/>
                </a:lnTo>
                <a:lnTo>
                  <a:pt x="0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8997" y="6021679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3571" y="5888685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3"/>
                </a:moveTo>
                <a:lnTo>
                  <a:pt x="0" y="131953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72348" y="6021679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96923" y="5890374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84411" y="5890374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3173" y="6021679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355" y="6274638"/>
            <a:ext cx="135890" cy="143510"/>
          </a:xfrm>
          <a:custGeom>
            <a:avLst/>
            <a:gdLst/>
            <a:ahLst/>
            <a:cxnLst/>
            <a:rect l="l" t="t" r="r" b="b"/>
            <a:pathLst>
              <a:path w="135890" h="143510">
                <a:moveTo>
                  <a:pt x="135420" y="143446"/>
                </a:moveTo>
                <a:lnTo>
                  <a:pt x="0" y="143446"/>
                </a:lnTo>
                <a:lnTo>
                  <a:pt x="0" y="0"/>
                </a:lnTo>
                <a:lnTo>
                  <a:pt x="135420" y="0"/>
                </a:lnTo>
                <a:lnTo>
                  <a:pt x="135420" y="1434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4471" y="6274638"/>
            <a:ext cx="135890" cy="143510"/>
          </a:xfrm>
          <a:custGeom>
            <a:avLst/>
            <a:gdLst/>
            <a:ahLst/>
            <a:cxnLst/>
            <a:rect l="l" t="t" r="r" b="b"/>
            <a:pathLst>
              <a:path w="135890" h="143510">
                <a:moveTo>
                  <a:pt x="135420" y="143446"/>
                </a:moveTo>
                <a:lnTo>
                  <a:pt x="0" y="143446"/>
                </a:lnTo>
                <a:lnTo>
                  <a:pt x="0" y="0"/>
                </a:lnTo>
                <a:lnTo>
                  <a:pt x="135420" y="0"/>
                </a:lnTo>
                <a:lnTo>
                  <a:pt x="135420" y="1434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43813" y="6274638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86230" y="6274638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76437" y="6274638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14473" y="6274638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50833" y="6274638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82647" y="6346190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54404" y="6346190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39846" y="6346190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21739" y="6346190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60187" y="6473964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5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99657" y="6473964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5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85879" y="6608648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5" h="132079">
                <a:moveTo>
                  <a:pt x="124574" y="131940"/>
                </a:moveTo>
                <a:lnTo>
                  <a:pt x="0" y="131940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50791" y="5423661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5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40910" y="4324553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41543" y="4324553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89055" y="4172229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836608" y="5225199"/>
            <a:ext cx="146685" cy="151765"/>
          </a:xfrm>
          <a:custGeom>
            <a:avLst/>
            <a:gdLst/>
            <a:ahLst/>
            <a:cxnLst/>
            <a:rect l="l" t="t" r="r" b="b"/>
            <a:pathLst>
              <a:path w="146685" h="151764">
                <a:moveTo>
                  <a:pt x="0" y="151599"/>
                </a:moveTo>
                <a:lnTo>
                  <a:pt x="146456" y="151599"/>
                </a:lnTo>
                <a:lnTo>
                  <a:pt x="146456" y="0"/>
                </a:lnTo>
                <a:lnTo>
                  <a:pt x="0" y="0"/>
                </a:lnTo>
                <a:lnTo>
                  <a:pt x="0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88463" y="5225199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7974" y="5225199"/>
            <a:ext cx="146685" cy="151765"/>
          </a:xfrm>
          <a:custGeom>
            <a:avLst/>
            <a:gdLst/>
            <a:ahLst/>
            <a:cxnLst/>
            <a:rect l="l" t="t" r="r" b="b"/>
            <a:pathLst>
              <a:path w="146684" h="151764">
                <a:moveTo>
                  <a:pt x="0" y="151599"/>
                </a:moveTo>
                <a:lnTo>
                  <a:pt x="146456" y="151599"/>
                </a:lnTo>
                <a:lnTo>
                  <a:pt x="146456" y="0"/>
                </a:lnTo>
                <a:lnTo>
                  <a:pt x="0" y="0"/>
                </a:lnTo>
                <a:lnTo>
                  <a:pt x="0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9829" y="5225199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90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9829" y="5073383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90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31237" y="5225199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43355" y="5225199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90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86074" y="5072875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87"/>
                </a:moveTo>
                <a:lnTo>
                  <a:pt x="0" y="151587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38628" y="5072875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87"/>
                </a:moveTo>
                <a:lnTo>
                  <a:pt x="0" y="151587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35430" y="5072875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90" h="151764">
                <a:moveTo>
                  <a:pt x="148145" y="151587"/>
                </a:moveTo>
                <a:lnTo>
                  <a:pt x="0" y="151587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8914" y="5072875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90" h="151764">
                <a:moveTo>
                  <a:pt x="148145" y="151587"/>
                </a:moveTo>
                <a:lnTo>
                  <a:pt x="0" y="151587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56283" y="476901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09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3316" y="476901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09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19288" y="476901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09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015286" y="476901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32035" y="476901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99793" y="485349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09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9403" y="485349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03017" y="485349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9361" y="485349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09114" y="4766233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1957"/>
                </a:lnTo>
              </a:path>
            </a:pathLst>
          </a:custGeom>
          <a:ln w="799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49623" y="5711050"/>
            <a:ext cx="202411" cy="93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5835" y="5711050"/>
            <a:ext cx="69507" cy="931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07835" y="5711050"/>
            <a:ext cx="202410" cy="931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134240" y="5710989"/>
            <a:ext cx="67932" cy="931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57730" y="5711050"/>
            <a:ext cx="309598" cy="931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25117" y="5711050"/>
            <a:ext cx="280992" cy="931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74815" y="5711050"/>
            <a:ext cx="304594" cy="931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04086" y="5711050"/>
            <a:ext cx="305916" cy="932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846994" y="5263954"/>
            <a:ext cx="402590" cy="528955"/>
          </a:xfrm>
          <a:custGeom>
            <a:avLst/>
            <a:gdLst/>
            <a:ahLst/>
            <a:cxnLst/>
            <a:rect l="l" t="t" r="r" b="b"/>
            <a:pathLst>
              <a:path w="402590" h="528954">
                <a:moveTo>
                  <a:pt x="389434" y="114998"/>
                </a:moveTo>
                <a:lnTo>
                  <a:pt x="193446" y="114998"/>
                </a:lnTo>
                <a:lnTo>
                  <a:pt x="215290" y="119223"/>
                </a:lnTo>
                <a:lnTo>
                  <a:pt x="232529" y="130516"/>
                </a:lnTo>
                <a:lnTo>
                  <a:pt x="243840" y="146807"/>
                </a:lnTo>
                <a:lnTo>
                  <a:pt x="247903" y="166027"/>
                </a:lnTo>
                <a:lnTo>
                  <a:pt x="242905" y="191864"/>
                </a:lnTo>
                <a:lnTo>
                  <a:pt x="229911" y="215384"/>
                </a:lnTo>
                <a:lnTo>
                  <a:pt x="211920" y="236977"/>
                </a:lnTo>
                <a:lnTo>
                  <a:pt x="191935" y="257035"/>
                </a:lnTo>
                <a:lnTo>
                  <a:pt x="9524" y="436384"/>
                </a:lnTo>
                <a:lnTo>
                  <a:pt x="9524" y="528535"/>
                </a:lnTo>
                <a:lnTo>
                  <a:pt x="402501" y="528535"/>
                </a:lnTo>
                <a:lnTo>
                  <a:pt x="402501" y="411632"/>
                </a:lnTo>
                <a:lnTo>
                  <a:pt x="210972" y="411632"/>
                </a:lnTo>
                <a:lnTo>
                  <a:pt x="210972" y="405917"/>
                </a:lnTo>
                <a:lnTo>
                  <a:pt x="331916" y="284061"/>
                </a:lnTo>
                <a:lnTo>
                  <a:pt x="362518" y="247845"/>
                </a:lnTo>
                <a:lnTo>
                  <a:pt x="385695" y="204130"/>
                </a:lnTo>
                <a:lnTo>
                  <a:pt x="394881" y="150025"/>
                </a:lnTo>
                <a:lnTo>
                  <a:pt x="389434" y="114998"/>
                </a:lnTo>
                <a:close/>
              </a:path>
              <a:path w="402590" h="528954">
                <a:moveTo>
                  <a:pt x="196494" y="0"/>
                </a:moveTo>
                <a:lnTo>
                  <a:pt x="133811" y="7055"/>
                </a:lnTo>
                <a:lnTo>
                  <a:pt x="83947" y="26359"/>
                </a:lnTo>
                <a:lnTo>
                  <a:pt x="46269" y="55119"/>
                </a:lnTo>
                <a:lnTo>
                  <a:pt x="20141" y="90544"/>
                </a:lnTo>
                <a:lnTo>
                  <a:pt x="4929" y="129841"/>
                </a:lnTo>
                <a:lnTo>
                  <a:pt x="0" y="170218"/>
                </a:lnTo>
                <a:lnTo>
                  <a:pt x="0" y="178968"/>
                </a:lnTo>
                <a:lnTo>
                  <a:pt x="140525" y="178968"/>
                </a:lnTo>
                <a:lnTo>
                  <a:pt x="140525" y="176695"/>
                </a:lnTo>
                <a:lnTo>
                  <a:pt x="140144" y="172491"/>
                </a:lnTo>
                <a:lnTo>
                  <a:pt x="140144" y="168694"/>
                </a:lnTo>
                <a:lnTo>
                  <a:pt x="143868" y="148415"/>
                </a:lnTo>
                <a:lnTo>
                  <a:pt x="154517" y="131278"/>
                </a:lnTo>
                <a:lnTo>
                  <a:pt x="171305" y="119425"/>
                </a:lnTo>
                <a:lnTo>
                  <a:pt x="193446" y="114998"/>
                </a:lnTo>
                <a:lnTo>
                  <a:pt x="389434" y="114998"/>
                </a:lnTo>
                <a:lnTo>
                  <a:pt x="388568" y="109428"/>
                </a:lnTo>
                <a:lnTo>
                  <a:pt x="370272" y="73390"/>
                </a:lnTo>
                <a:lnTo>
                  <a:pt x="340955" y="43170"/>
                </a:lnTo>
                <a:lnTo>
                  <a:pt x="301578" y="20026"/>
                </a:lnTo>
                <a:lnTo>
                  <a:pt x="253104" y="5216"/>
                </a:lnTo>
                <a:lnTo>
                  <a:pt x="196494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327133" y="5263949"/>
            <a:ext cx="430530" cy="537845"/>
          </a:xfrm>
          <a:custGeom>
            <a:avLst/>
            <a:gdLst/>
            <a:ahLst/>
            <a:cxnLst/>
            <a:rect l="l" t="t" r="r" b="b"/>
            <a:pathLst>
              <a:path w="430529" h="537845">
                <a:moveTo>
                  <a:pt x="216280" y="0"/>
                </a:moveTo>
                <a:lnTo>
                  <a:pt x="169051" y="4588"/>
                </a:lnTo>
                <a:lnTo>
                  <a:pt x="126744" y="17998"/>
                </a:lnTo>
                <a:lnTo>
                  <a:pt x="89783" y="39700"/>
                </a:lnTo>
                <a:lnTo>
                  <a:pt x="58591" y="69162"/>
                </a:lnTo>
                <a:lnTo>
                  <a:pt x="33593" y="105853"/>
                </a:lnTo>
                <a:lnTo>
                  <a:pt x="15213" y="149241"/>
                </a:lnTo>
                <a:lnTo>
                  <a:pt x="3873" y="198796"/>
                </a:lnTo>
                <a:lnTo>
                  <a:pt x="0" y="253987"/>
                </a:lnTo>
                <a:lnTo>
                  <a:pt x="0" y="282168"/>
                </a:lnTo>
                <a:lnTo>
                  <a:pt x="3757" y="338080"/>
                </a:lnTo>
                <a:lnTo>
                  <a:pt x="14784" y="388116"/>
                </a:lnTo>
                <a:lnTo>
                  <a:pt x="32710" y="431789"/>
                </a:lnTo>
                <a:lnTo>
                  <a:pt x="57164" y="468612"/>
                </a:lnTo>
                <a:lnTo>
                  <a:pt x="87776" y="498099"/>
                </a:lnTo>
                <a:lnTo>
                  <a:pt x="124178" y="519764"/>
                </a:lnTo>
                <a:lnTo>
                  <a:pt x="165997" y="533119"/>
                </a:lnTo>
                <a:lnTo>
                  <a:pt x="212864" y="537679"/>
                </a:lnTo>
                <a:lnTo>
                  <a:pt x="259794" y="532995"/>
                </a:lnTo>
                <a:lnTo>
                  <a:pt x="302032" y="519337"/>
                </a:lnTo>
                <a:lnTo>
                  <a:pt x="339095" y="497299"/>
                </a:lnTo>
                <a:lnTo>
                  <a:pt x="370501" y="467474"/>
                </a:lnTo>
                <a:lnTo>
                  <a:pt x="395768" y="430455"/>
                </a:lnTo>
                <a:lnTo>
                  <a:pt x="400557" y="419252"/>
                </a:lnTo>
                <a:lnTo>
                  <a:pt x="214756" y="419252"/>
                </a:lnTo>
                <a:lnTo>
                  <a:pt x="187573" y="410089"/>
                </a:lnTo>
                <a:lnTo>
                  <a:pt x="167493" y="383362"/>
                </a:lnTo>
                <a:lnTo>
                  <a:pt x="155053" y="340213"/>
                </a:lnTo>
                <a:lnTo>
                  <a:pt x="150814" y="282168"/>
                </a:lnTo>
                <a:lnTo>
                  <a:pt x="150814" y="253987"/>
                </a:lnTo>
                <a:lnTo>
                  <a:pt x="154999" y="196340"/>
                </a:lnTo>
                <a:lnTo>
                  <a:pt x="167351" y="153698"/>
                </a:lnTo>
                <a:lnTo>
                  <a:pt x="187413" y="127406"/>
                </a:lnTo>
                <a:lnTo>
                  <a:pt x="214756" y="118427"/>
                </a:lnTo>
                <a:lnTo>
                  <a:pt x="403075" y="118427"/>
                </a:lnTo>
                <a:lnTo>
                  <a:pt x="397354" y="104513"/>
                </a:lnTo>
                <a:lnTo>
                  <a:pt x="372929" y="68019"/>
                </a:lnTo>
                <a:lnTo>
                  <a:pt x="342273" y="38897"/>
                </a:lnTo>
                <a:lnTo>
                  <a:pt x="305724" y="17570"/>
                </a:lnTo>
                <a:lnTo>
                  <a:pt x="263615" y="4463"/>
                </a:lnTo>
                <a:lnTo>
                  <a:pt x="216280" y="0"/>
                </a:lnTo>
                <a:close/>
              </a:path>
              <a:path w="430529" h="537845">
                <a:moveTo>
                  <a:pt x="403075" y="118427"/>
                </a:moveTo>
                <a:lnTo>
                  <a:pt x="214756" y="118427"/>
                </a:lnTo>
                <a:lnTo>
                  <a:pt x="241999" y="127459"/>
                </a:lnTo>
                <a:lnTo>
                  <a:pt x="262210" y="153841"/>
                </a:lnTo>
                <a:lnTo>
                  <a:pt x="274782" y="196501"/>
                </a:lnTo>
                <a:lnTo>
                  <a:pt x="279079" y="253987"/>
                </a:lnTo>
                <a:lnTo>
                  <a:pt x="279079" y="282168"/>
                </a:lnTo>
                <a:lnTo>
                  <a:pt x="274730" y="340058"/>
                </a:lnTo>
                <a:lnTo>
                  <a:pt x="262072" y="383224"/>
                </a:lnTo>
                <a:lnTo>
                  <a:pt x="241844" y="410037"/>
                </a:lnTo>
                <a:lnTo>
                  <a:pt x="214756" y="419252"/>
                </a:lnTo>
                <a:lnTo>
                  <a:pt x="400557" y="419252"/>
                </a:lnTo>
                <a:lnTo>
                  <a:pt x="414413" y="386836"/>
                </a:lnTo>
                <a:lnTo>
                  <a:pt x="425953" y="337209"/>
                </a:lnTo>
                <a:lnTo>
                  <a:pt x="429907" y="282168"/>
                </a:lnTo>
                <a:lnTo>
                  <a:pt x="429907" y="253987"/>
                </a:lnTo>
                <a:lnTo>
                  <a:pt x="426179" y="197921"/>
                </a:lnTo>
                <a:lnTo>
                  <a:pt x="415216" y="147955"/>
                </a:lnTo>
                <a:lnTo>
                  <a:pt x="403075" y="11842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837707" y="5263954"/>
            <a:ext cx="402590" cy="528955"/>
          </a:xfrm>
          <a:custGeom>
            <a:avLst/>
            <a:gdLst/>
            <a:ahLst/>
            <a:cxnLst/>
            <a:rect l="l" t="t" r="r" b="b"/>
            <a:pathLst>
              <a:path w="402590" h="528954">
                <a:moveTo>
                  <a:pt x="389434" y="114998"/>
                </a:moveTo>
                <a:lnTo>
                  <a:pt x="193446" y="114998"/>
                </a:lnTo>
                <a:lnTo>
                  <a:pt x="215290" y="119223"/>
                </a:lnTo>
                <a:lnTo>
                  <a:pt x="232529" y="130516"/>
                </a:lnTo>
                <a:lnTo>
                  <a:pt x="243840" y="146807"/>
                </a:lnTo>
                <a:lnTo>
                  <a:pt x="247903" y="166027"/>
                </a:lnTo>
                <a:lnTo>
                  <a:pt x="242905" y="191864"/>
                </a:lnTo>
                <a:lnTo>
                  <a:pt x="229911" y="215384"/>
                </a:lnTo>
                <a:lnTo>
                  <a:pt x="211920" y="236977"/>
                </a:lnTo>
                <a:lnTo>
                  <a:pt x="191935" y="257035"/>
                </a:lnTo>
                <a:lnTo>
                  <a:pt x="9524" y="436384"/>
                </a:lnTo>
                <a:lnTo>
                  <a:pt x="9524" y="528535"/>
                </a:lnTo>
                <a:lnTo>
                  <a:pt x="402501" y="528535"/>
                </a:lnTo>
                <a:lnTo>
                  <a:pt x="402501" y="411632"/>
                </a:lnTo>
                <a:lnTo>
                  <a:pt x="210972" y="411632"/>
                </a:lnTo>
                <a:lnTo>
                  <a:pt x="210972" y="405917"/>
                </a:lnTo>
                <a:lnTo>
                  <a:pt x="331916" y="284061"/>
                </a:lnTo>
                <a:lnTo>
                  <a:pt x="362518" y="247845"/>
                </a:lnTo>
                <a:lnTo>
                  <a:pt x="385695" y="204130"/>
                </a:lnTo>
                <a:lnTo>
                  <a:pt x="394881" y="150025"/>
                </a:lnTo>
                <a:lnTo>
                  <a:pt x="389434" y="114998"/>
                </a:lnTo>
                <a:close/>
              </a:path>
              <a:path w="402590" h="528954">
                <a:moveTo>
                  <a:pt x="196494" y="0"/>
                </a:moveTo>
                <a:lnTo>
                  <a:pt x="133811" y="7055"/>
                </a:lnTo>
                <a:lnTo>
                  <a:pt x="83947" y="26359"/>
                </a:lnTo>
                <a:lnTo>
                  <a:pt x="46269" y="55119"/>
                </a:lnTo>
                <a:lnTo>
                  <a:pt x="20141" y="90544"/>
                </a:lnTo>
                <a:lnTo>
                  <a:pt x="4929" y="129841"/>
                </a:lnTo>
                <a:lnTo>
                  <a:pt x="0" y="170218"/>
                </a:lnTo>
                <a:lnTo>
                  <a:pt x="0" y="178968"/>
                </a:lnTo>
                <a:lnTo>
                  <a:pt x="140525" y="178968"/>
                </a:lnTo>
                <a:lnTo>
                  <a:pt x="140525" y="176695"/>
                </a:lnTo>
                <a:lnTo>
                  <a:pt x="140144" y="172491"/>
                </a:lnTo>
                <a:lnTo>
                  <a:pt x="140144" y="168694"/>
                </a:lnTo>
                <a:lnTo>
                  <a:pt x="143868" y="148415"/>
                </a:lnTo>
                <a:lnTo>
                  <a:pt x="154517" y="131278"/>
                </a:lnTo>
                <a:lnTo>
                  <a:pt x="171305" y="119425"/>
                </a:lnTo>
                <a:lnTo>
                  <a:pt x="193446" y="114998"/>
                </a:lnTo>
                <a:lnTo>
                  <a:pt x="389434" y="114998"/>
                </a:lnTo>
                <a:lnTo>
                  <a:pt x="388568" y="109428"/>
                </a:lnTo>
                <a:lnTo>
                  <a:pt x="370272" y="73390"/>
                </a:lnTo>
                <a:lnTo>
                  <a:pt x="340955" y="43170"/>
                </a:lnTo>
                <a:lnTo>
                  <a:pt x="301578" y="20026"/>
                </a:lnTo>
                <a:lnTo>
                  <a:pt x="253104" y="5216"/>
                </a:lnTo>
                <a:lnTo>
                  <a:pt x="196494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310607" y="5272702"/>
            <a:ext cx="381635" cy="520065"/>
          </a:xfrm>
          <a:custGeom>
            <a:avLst/>
            <a:gdLst/>
            <a:ahLst/>
            <a:cxnLst/>
            <a:rect l="l" t="t" r="r" b="b"/>
            <a:pathLst>
              <a:path w="381634" h="520064">
                <a:moveTo>
                  <a:pt x="381396" y="0"/>
                </a:moveTo>
                <a:lnTo>
                  <a:pt x="176682" y="0"/>
                </a:lnTo>
                <a:lnTo>
                  <a:pt x="125103" y="90665"/>
                </a:lnTo>
                <a:lnTo>
                  <a:pt x="99308" y="136253"/>
                </a:lnTo>
                <a:lnTo>
                  <a:pt x="73734" y="182075"/>
                </a:lnTo>
                <a:lnTo>
                  <a:pt x="48546" y="228175"/>
                </a:lnTo>
                <a:lnTo>
                  <a:pt x="23912" y="274601"/>
                </a:lnTo>
                <a:lnTo>
                  <a:pt x="0" y="321398"/>
                </a:lnTo>
                <a:lnTo>
                  <a:pt x="0" y="438683"/>
                </a:lnTo>
                <a:lnTo>
                  <a:pt x="249783" y="438683"/>
                </a:lnTo>
                <a:lnTo>
                  <a:pt x="249783" y="519785"/>
                </a:lnTo>
                <a:lnTo>
                  <a:pt x="381396" y="519785"/>
                </a:lnTo>
                <a:lnTo>
                  <a:pt x="381396" y="323684"/>
                </a:lnTo>
                <a:lnTo>
                  <a:pt x="127177" y="323684"/>
                </a:lnTo>
                <a:lnTo>
                  <a:pt x="127177" y="321779"/>
                </a:lnTo>
                <a:lnTo>
                  <a:pt x="149199" y="275945"/>
                </a:lnTo>
                <a:lnTo>
                  <a:pt x="171822" y="231757"/>
                </a:lnTo>
                <a:lnTo>
                  <a:pt x="195010" y="188666"/>
                </a:lnTo>
                <a:lnTo>
                  <a:pt x="218727" y="146123"/>
                </a:lnTo>
                <a:lnTo>
                  <a:pt x="242938" y="103581"/>
                </a:lnTo>
                <a:lnTo>
                  <a:pt x="381396" y="103581"/>
                </a:lnTo>
                <a:lnTo>
                  <a:pt x="381396" y="0"/>
                </a:lnTo>
                <a:close/>
              </a:path>
              <a:path w="381634" h="520064">
                <a:moveTo>
                  <a:pt x="381396" y="103581"/>
                </a:moveTo>
                <a:lnTo>
                  <a:pt x="249783" y="103581"/>
                </a:lnTo>
                <a:lnTo>
                  <a:pt x="249783" y="323684"/>
                </a:lnTo>
                <a:lnTo>
                  <a:pt x="381396" y="323684"/>
                </a:lnTo>
                <a:lnTo>
                  <a:pt x="381396" y="103581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97998" y="1573531"/>
            <a:ext cx="5094605" cy="2604770"/>
          </a:xfrm>
          <a:custGeom>
            <a:avLst/>
            <a:gdLst/>
            <a:ahLst/>
            <a:cxnLst/>
            <a:rect l="l" t="t" r="r" b="b"/>
            <a:pathLst>
              <a:path w="5094605" h="2604770">
                <a:moveTo>
                  <a:pt x="5093995" y="0"/>
                </a:moveTo>
                <a:lnTo>
                  <a:pt x="25184" y="0"/>
                </a:lnTo>
                <a:lnTo>
                  <a:pt x="0" y="2604465"/>
                </a:lnTo>
                <a:lnTo>
                  <a:pt x="5093995" y="2604465"/>
                </a:lnTo>
                <a:lnTo>
                  <a:pt x="5093995" y="0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347" y="290349"/>
            <a:ext cx="10685780" cy="3393440"/>
          </a:xfrm>
          <a:custGeom>
            <a:avLst/>
            <a:gdLst/>
            <a:ahLst/>
            <a:cxnLst/>
            <a:rect l="l" t="t" r="r" b="b"/>
            <a:pathLst>
              <a:path w="10685780" h="3393440">
                <a:moveTo>
                  <a:pt x="0" y="3392995"/>
                </a:moveTo>
                <a:lnTo>
                  <a:pt x="10685640" y="3392995"/>
                </a:lnTo>
                <a:lnTo>
                  <a:pt x="10685640" y="0"/>
                </a:lnTo>
                <a:lnTo>
                  <a:pt x="0" y="0"/>
                </a:lnTo>
                <a:lnTo>
                  <a:pt x="0" y="3392995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444500" y="301237"/>
            <a:ext cx="29095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Operations</a:t>
            </a:r>
            <a:endParaRPr sz="1400" dirty="0">
              <a:latin typeface="SFProText-Heavy"/>
              <a:cs typeface="SFProText-Heavy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95300" y="2843974"/>
            <a:ext cx="7270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800" spc="-35" dirty="0">
                <a:solidFill>
                  <a:srgbClr val="FFFFFF"/>
                </a:solidFill>
                <a:latin typeface="SFProText-Medium"/>
                <a:cs typeface="SFProText-Medium"/>
              </a:rPr>
              <a:t>Овчинцев Евгений</a:t>
            </a:r>
            <a:endParaRPr sz="1800" dirty="0">
              <a:latin typeface="SFProText-Medium"/>
              <a:cs typeface="SFProText-Medium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715082" y="3171825"/>
            <a:ext cx="4772888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spc="-35" dirty="0">
                <a:solidFill>
                  <a:srgbClr val="FFFFFF"/>
                </a:solidFill>
                <a:latin typeface="SF Pro Text"/>
                <a:cs typeface="SF Pro Text"/>
              </a:rPr>
              <a:t>Статический анализа кода с </a:t>
            </a:r>
            <a:r>
              <a:rPr lang="en-US" sz="3200" spc="-35" dirty="0">
                <a:solidFill>
                  <a:srgbClr val="FFFFFF"/>
                </a:solidFill>
                <a:latin typeface="SF Pro Text"/>
                <a:cs typeface="SF Pro Text"/>
              </a:rPr>
              <a:t>SonarQube</a:t>
            </a:r>
            <a:endParaRPr sz="3200" dirty="0">
              <a:latin typeface="SF Pro Text"/>
              <a:cs typeface="SF Pro Text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title"/>
          </p:nvPr>
        </p:nvSpPr>
        <p:spPr>
          <a:xfrm>
            <a:off x="995300" y="1001096"/>
            <a:ext cx="24367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800" spc="-5" dirty="0"/>
              <a:t>Занятие </a:t>
            </a:r>
            <a:r>
              <a:rPr lang="en-US" sz="1800" spc="-5" dirty="0"/>
              <a:t>1</a:t>
            </a:r>
            <a:r>
              <a:rPr lang="ru-RU" sz="1800" spc="-5" dirty="0"/>
              <a:t>3 (</a:t>
            </a:r>
            <a:r>
              <a:rPr lang="en-US" sz="1800" spc="-5" dirty="0"/>
              <a:t>0</a:t>
            </a:r>
            <a:r>
              <a:rPr lang="ru-RU" sz="1800" spc="-5" dirty="0"/>
              <a:t>5.0</a:t>
            </a:r>
            <a:r>
              <a:rPr lang="en-US" sz="1800" spc="-5" dirty="0"/>
              <a:t>3</a:t>
            </a:r>
            <a:r>
              <a:rPr lang="ru-RU" sz="1800" spc="-5" dirty="0"/>
              <a:t>.2020)</a:t>
            </a:r>
            <a:endParaRPr sz="1800" spc="-5" dirty="0"/>
          </a:p>
        </p:txBody>
      </p:sp>
      <p:sp>
        <p:nvSpPr>
          <p:cNvPr id="77" name="object 77"/>
          <p:cNvSpPr txBox="1"/>
          <p:nvPr/>
        </p:nvSpPr>
        <p:spPr>
          <a:xfrm>
            <a:off x="995300" y="1440068"/>
            <a:ext cx="66306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3093085" algn="l"/>
              </a:tabLst>
            </a:pPr>
            <a:r>
              <a:rPr lang="en" sz="2800" dirty="0">
                <a:solidFill>
                  <a:srgbClr val="FFFFFF"/>
                </a:solidFill>
                <a:latin typeface="SF Pro Text"/>
              </a:rPr>
              <a:t>Nexus, Artifactory, SonarQube </a:t>
            </a:r>
            <a:endParaRPr lang="ru-RU" sz="2800" dirty="0">
              <a:solidFill>
                <a:srgbClr val="FFFFFF"/>
              </a:solidFill>
              <a:latin typeface="SF Pro Text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0" y="1171602"/>
            <a:ext cx="676275" cy="0"/>
          </a:xfrm>
          <a:custGeom>
            <a:avLst/>
            <a:gdLst/>
            <a:ahLst/>
            <a:cxnLst/>
            <a:rect l="l" t="t" r="r" b="b"/>
            <a:pathLst>
              <a:path w="676275">
                <a:moveTo>
                  <a:pt x="0" y="0"/>
                </a:moveTo>
                <a:lnTo>
                  <a:pt x="675876" y="0"/>
                </a:lnTo>
              </a:path>
            </a:pathLst>
          </a:custGeom>
          <a:ln w="38100">
            <a:solidFill>
              <a:srgbClr val="52A5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78645" y="979058"/>
            <a:ext cx="193040" cy="385445"/>
          </a:xfrm>
          <a:custGeom>
            <a:avLst/>
            <a:gdLst/>
            <a:ahLst/>
            <a:cxnLst/>
            <a:rect l="l" t="t" r="r" b="b"/>
            <a:pathLst>
              <a:path w="193040" h="385444">
                <a:moveTo>
                  <a:pt x="0" y="0"/>
                </a:moveTo>
                <a:lnTo>
                  <a:pt x="192544" y="192544"/>
                </a:lnTo>
                <a:lnTo>
                  <a:pt x="0" y="385089"/>
                </a:lnTo>
              </a:path>
            </a:pathLst>
          </a:custGeom>
          <a:ln w="38100">
            <a:solidFill>
              <a:srgbClr val="52A5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812599" y="3632627"/>
            <a:ext cx="314960" cy="207010"/>
          </a:xfrm>
          <a:custGeom>
            <a:avLst/>
            <a:gdLst/>
            <a:ahLst/>
            <a:cxnLst/>
            <a:rect l="l" t="t" r="r" b="b"/>
            <a:pathLst>
              <a:path w="314960" h="207010">
                <a:moveTo>
                  <a:pt x="142646" y="0"/>
                </a:moveTo>
                <a:lnTo>
                  <a:pt x="111248" y="6073"/>
                </a:lnTo>
                <a:lnTo>
                  <a:pt x="85153" y="22755"/>
                </a:lnTo>
                <a:lnTo>
                  <a:pt x="66897" y="47738"/>
                </a:lnTo>
                <a:lnTo>
                  <a:pt x="59016" y="78714"/>
                </a:lnTo>
                <a:lnTo>
                  <a:pt x="35790" y="85069"/>
                </a:lnTo>
                <a:lnTo>
                  <a:pt x="17059" y="99152"/>
                </a:lnTo>
                <a:lnTo>
                  <a:pt x="4552" y="119001"/>
                </a:lnTo>
                <a:lnTo>
                  <a:pt x="0" y="142659"/>
                </a:lnTo>
                <a:lnTo>
                  <a:pt x="4552" y="166309"/>
                </a:lnTo>
                <a:lnTo>
                  <a:pt x="17059" y="186156"/>
                </a:lnTo>
                <a:lnTo>
                  <a:pt x="35790" y="200241"/>
                </a:lnTo>
                <a:lnTo>
                  <a:pt x="59016" y="206603"/>
                </a:lnTo>
                <a:lnTo>
                  <a:pt x="59016" y="196761"/>
                </a:lnTo>
                <a:lnTo>
                  <a:pt x="39919" y="191250"/>
                </a:lnTo>
                <a:lnTo>
                  <a:pt x="24279" y="179397"/>
                </a:lnTo>
                <a:lnTo>
                  <a:pt x="13711" y="162699"/>
                </a:lnTo>
                <a:lnTo>
                  <a:pt x="9829" y="142659"/>
                </a:lnTo>
                <a:lnTo>
                  <a:pt x="14134" y="121752"/>
                </a:lnTo>
                <a:lnTo>
                  <a:pt x="25819" y="104533"/>
                </a:lnTo>
                <a:lnTo>
                  <a:pt x="43037" y="92849"/>
                </a:lnTo>
                <a:lnTo>
                  <a:pt x="63944" y="88544"/>
                </a:lnTo>
                <a:lnTo>
                  <a:pt x="68859" y="88544"/>
                </a:lnTo>
                <a:lnTo>
                  <a:pt x="68859" y="83629"/>
                </a:lnTo>
                <a:lnTo>
                  <a:pt x="74682" y="54976"/>
                </a:lnTo>
                <a:lnTo>
                  <a:pt x="90536" y="31515"/>
                </a:lnTo>
                <a:lnTo>
                  <a:pt x="113998" y="15663"/>
                </a:lnTo>
                <a:lnTo>
                  <a:pt x="142646" y="9842"/>
                </a:lnTo>
                <a:lnTo>
                  <a:pt x="182759" y="9842"/>
                </a:lnTo>
                <a:lnTo>
                  <a:pt x="164686" y="2690"/>
                </a:lnTo>
                <a:lnTo>
                  <a:pt x="142646" y="0"/>
                </a:lnTo>
                <a:close/>
              </a:path>
              <a:path w="314960" h="207010">
                <a:moveTo>
                  <a:pt x="182759" y="9842"/>
                </a:moveTo>
                <a:lnTo>
                  <a:pt x="142646" y="9842"/>
                </a:lnTo>
                <a:lnTo>
                  <a:pt x="162340" y="12320"/>
                </a:lnTo>
                <a:lnTo>
                  <a:pt x="180306" y="19526"/>
                </a:lnTo>
                <a:lnTo>
                  <a:pt x="195736" y="31113"/>
                </a:lnTo>
                <a:lnTo>
                  <a:pt x="207822" y="46735"/>
                </a:lnTo>
                <a:lnTo>
                  <a:pt x="209054" y="49199"/>
                </a:lnTo>
                <a:lnTo>
                  <a:pt x="216420" y="49199"/>
                </a:lnTo>
                <a:lnTo>
                  <a:pt x="235021" y="52754"/>
                </a:lnTo>
                <a:lnTo>
                  <a:pt x="247167" y="61956"/>
                </a:lnTo>
                <a:lnTo>
                  <a:pt x="253778" y="74617"/>
                </a:lnTo>
                <a:lnTo>
                  <a:pt x="255778" y="88544"/>
                </a:lnTo>
                <a:lnTo>
                  <a:pt x="255778" y="93459"/>
                </a:lnTo>
                <a:lnTo>
                  <a:pt x="260692" y="93459"/>
                </a:lnTo>
                <a:lnTo>
                  <a:pt x="278508" y="97167"/>
                </a:lnTo>
                <a:lnTo>
                  <a:pt x="292515" y="107448"/>
                </a:lnTo>
                <a:lnTo>
                  <a:pt x="301680" y="123034"/>
                </a:lnTo>
                <a:lnTo>
                  <a:pt x="304965" y="142659"/>
                </a:lnTo>
                <a:lnTo>
                  <a:pt x="301083" y="162699"/>
                </a:lnTo>
                <a:lnTo>
                  <a:pt x="290515" y="179397"/>
                </a:lnTo>
                <a:lnTo>
                  <a:pt x="274875" y="191250"/>
                </a:lnTo>
                <a:lnTo>
                  <a:pt x="255778" y="196761"/>
                </a:lnTo>
                <a:lnTo>
                  <a:pt x="255778" y="206603"/>
                </a:lnTo>
                <a:lnTo>
                  <a:pt x="279006" y="200241"/>
                </a:lnTo>
                <a:lnTo>
                  <a:pt x="297741" y="186156"/>
                </a:lnTo>
                <a:lnTo>
                  <a:pt x="310252" y="166309"/>
                </a:lnTo>
                <a:lnTo>
                  <a:pt x="314807" y="142659"/>
                </a:lnTo>
                <a:lnTo>
                  <a:pt x="311099" y="120291"/>
                </a:lnTo>
                <a:lnTo>
                  <a:pt x="300820" y="102076"/>
                </a:lnTo>
                <a:lnTo>
                  <a:pt x="285237" y="89395"/>
                </a:lnTo>
                <a:lnTo>
                  <a:pt x="265620" y="83629"/>
                </a:lnTo>
                <a:lnTo>
                  <a:pt x="260870" y="65294"/>
                </a:lnTo>
                <a:lnTo>
                  <a:pt x="250702" y="51344"/>
                </a:lnTo>
                <a:lnTo>
                  <a:pt x="235693" y="42468"/>
                </a:lnTo>
                <a:lnTo>
                  <a:pt x="216420" y="39357"/>
                </a:lnTo>
                <a:lnTo>
                  <a:pt x="213969" y="39357"/>
                </a:lnTo>
                <a:lnTo>
                  <a:pt x="200923" y="22829"/>
                </a:lnTo>
                <a:lnTo>
                  <a:pt x="184303" y="10453"/>
                </a:lnTo>
                <a:lnTo>
                  <a:pt x="182759" y="9842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881464" y="3750687"/>
            <a:ext cx="177076" cy="1770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44003" y="3612451"/>
            <a:ext cx="314807" cy="3153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957832" y="3693490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8889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957832" y="3621735"/>
            <a:ext cx="9525" cy="67310"/>
          </a:xfrm>
          <a:custGeom>
            <a:avLst/>
            <a:gdLst/>
            <a:ahLst/>
            <a:cxnLst/>
            <a:rect l="l" t="t" r="r" b="b"/>
            <a:pathLst>
              <a:path w="9525" h="67310">
                <a:moveTo>
                  <a:pt x="0" y="67310"/>
                </a:moveTo>
                <a:lnTo>
                  <a:pt x="9474" y="67310"/>
                </a:lnTo>
                <a:lnTo>
                  <a:pt x="9474" y="0"/>
                </a:lnTo>
                <a:lnTo>
                  <a:pt x="0" y="0"/>
                </a:lnTo>
                <a:lnTo>
                  <a:pt x="0" y="6731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957832" y="3617290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8889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204085" y="3621938"/>
            <a:ext cx="9525" cy="66675"/>
          </a:xfrm>
          <a:custGeom>
            <a:avLst/>
            <a:gdLst/>
            <a:ahLst/>
            <a:cxnLst/>
            <a:rect l="l" t="t" r="r" b="b"/>
            <a:pathLst>
              <a:path w="9525" h="66675">
                <a:moveTo>
                  <a:pt x="9474" y="0"/>
                </a:moveTo>
                <a:lnTo>
                  <a:pt x="0" y="0"/>
                </a:lnTo>
                <a:lnTo>
                  <a:pt x="0" y="66484"/>
                </a:lnTo>
                <a:lnTo>
                  <a:pt x="9474" y="66484"/>
                </a:lnTo>
                <a:lnTo>
                  <a:pt x="9474" y="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976780" y="3693172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8999"/>
                </a:moveTo>
                <a:lnTo>
                  <a:pt x="9474" y="18999"/>
                </a:lnTo>
                <a:lnTo>
                  <a:pt x="9474" y="0"/>
                </a:lnTo>
                <a:lnTo>
                  <a:pt x="0" y="0"/>
                </a:lnTo>
                <a:lnTo>
                  <a:pt x="0" y="189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185136" y="3693172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8999"/>
                </a:moveTo>
                <a:lnTo>
                  <a:pt x="9474" y="18999"/>
                </a:lnTo>
                <a:lnTo>
                  <a:pt x="9474" y="0"/>
                </a:lnTo>
                <a:lnTo>
                  <a:pt x="0" y="0"/>
                </a:lnTo>
                <a:lnTo>
                  <a:pt x="0" y="189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986254" y="3640925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05202" y="3640925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24138" y="3640925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43074" y="3640925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62035" y="3640925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957832" y="3788105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957832" y="3716985"/>
            <a:ext cx="9525" cy="66040"/>
          </a:xfrm>
          <a:custGeom>
            <a:avLst/>
            <a:gdLst/>
            <a:ahLst/>
            <a:cxnLst/>
            <a:rect l="l" t="t" r="r" b="b"/>
            <a:pathLst>
              <a:path w="9525" h="66039">
                <a:moveTo>
                  <a:pt x="0" y="66039"/>
                </a:moveTo>
                <a:lnTo>
                  <a:pt x="9474" y="66039"/>
                </a:lnTo>
                <a:lnTo>
                  <a:pt x="9474" y="0"/>
                </a:lnTo>
                <a:lnTo>
                  <a:pt x="0" y="0"/>
                </a:lnTo>
                <a:lnTo>
                  <a:pt x="0" y="6603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957832" y="3711905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204085" y="3716921"/>
            <a:ext cx="9525" cy="66675"/>
          </a:xfrm>
          <a:custGeom>
            <a:avLst/>
            <a:gdLst/>
            <a:ahLst/>
            <a:cxnLst/>
            <a:rect l="l" t="t" r="r" b="b"/>
            <a:pathLst>
              <a:path w="9525" h="66675">
                <a:moveTo>
                  <a:pt x="9474" y="0"/>
                </a:moveTo>
                <a:lnTo>
                  <a:pt x="0" y="0"/>
                </a:lnTo>
                <a:lnTo>
                  <a:pt x="0" y="66484"/>
                </a:lnTo>
                <a:lnTo>
                  <a:pt x="9474" y="66484"/>
                </a:lnTo>
                <a:lnTo>
                  <a:pt x="9474" y="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976780" y="3788143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8999"/>
                </a:moveTo>
                <a:lnTo>
                  <a:pt x="9474" y="18999"/>
                </a:lnTo>
                <a:lnTo>
                  <a:pt x="9474" y="0"/>
                </a:lnTo>
                <a:lnTo>
                  <a:pt x="0" y="0"/>
                </a:lnTo>
                <a:lnTo>
                  <a:pt x="0" y="189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85136" y="3788143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8999"/>
                </a:moveTo>
                <a:lnTo>
                  <a:pt x="9474" y="18999"/>
                </a:lnTo>
                <a:lnTo>
                  <a:pt x="9474" y="0"/>
                </a:lnTo>
                <a:lnTo>
                  <a:pt x="0" y="0"/>
                </a:lnTo>
                <a:lnTo>
                  <a:pt x="0" y="189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986254" y="373590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05202" y="373590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024138" y="373590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043074" y="373590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062035" y="373590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123579" y="37454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104644" y="37454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085695" y="37454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957832" y="3883355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957832" y="3812235"/>
            <a:ext cx="9525" cy="66040"/>
          </a:xfrm>
          <a:custGeom>
            <a:avLst/>
            <a:gdLst/>
            <a:ahLst/>
            <a:cxnLst/>
            <a:rect l="l" t="t" r="r" b="b"/>
            <a:pathLst>
              <a:path w="9525" h="66039">
                <a:moveTo>
                  <a:pt x="0" y="66039"/>
                </a:moveTo>
                <a:lnTo>
                  <a:pt x="9474" y="66039"/>
                </a:lnTo>
                <a:lnTo>
                  <a:pt x="9474" y="0"/>
                </a:lnTo>
                <a:lnTo>
                  <a:pt x="0" y="0"/>
                </a:lnTo>
                <a:lnTo>
                  <a:pt x="0" y="6603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957832" y="3807155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204085" y="3811892"/>
            <a:ext cx="9525" cy="66675"/>
          </a:xfrm>
          <a:custGeom>
            <a:avLst/>
            <a:gdLst/>
            <a:ahLst/>
            <a:cxnLst/>
            <a:rect l="l" t="t" r="r" b="b"/>
            <a:pathLst>
              <a:path w="9525" h="66675">
                <a:moveTo>
                  <a:pt x="9474" y="0"/>
                </a:moveTo>
                <a:lnTo>
                  <a:pt x="0" y="0"/>
                </a:lnTo>
                <a:lnTo>
                  <a:pt x="0" y="66484"/>
                </a:lnTo>
                <a:lnTo>
                  <a:pt x="9474" y="66484"/>
                </a:lnTo>
                <a:lnTo>
                  <a:pt x="9474" y="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976780" y="3883126"/>
            <a:ext cx="9525" cy="33655"/>
          </a:xfrm>
          <a:custGeom>
            <a:avLst/>
            <a:gdLst/>
            <a:ahLst/>
            <a:cxnLst/>
            <a:rect l="l" t="t" r="r" b="b"/>
            <a:pathLst>
              <a:path w="9525" h="33654">
                <a:moveTo>
                  <a:pt x="0" y="33248"/>
                </a:moveTo>
                <a:lnTo>
                  <a:pt x="9474" y="33248"/>
                </a:lnTo>
                <a:lnTo>
                  <a:pt x="9474" y="0"/>
                </a:lnTo>
                <a:lnTo>
                  <a:pt x="0" y="0"/>
                </a:lnTo>
                <a:lnTo>
                  <a:pt x="0" y="3324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185136" y="3883126"/>
            <a:ext cx="9525" cy="33655"/>
          </a:xfrm>
          <a:custGeom>
            <a:avLst/>
            <a:gdLst/>
            <a:ahLst/>
            <a:cxnLst/>
            <a:rect l="l" t="t" r="r" b="b"/>
            <a:pathLst>
              <a:path w="9525" h="33654">
                <a:moveTo>
                  <a:pt x="0" y="33248"/>
                </a:moveTo>
                <a:lnTo>
                  <a:pt x="9474" y="33248"/>
                </a:lnTo>
                <a:lnTo>
                  <a:pt x="9474" y="0"/>
                </a:lnTo>
                <a:lnTo>
                  <a:pt x="0" y="0"/>
                </a:lnTo>
                <a:lnTo>
                  <a:pt x="0" y="3324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986254" y="383087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005202" y="383087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024138" y="383087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043074" y="383087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062035" y="383087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147258" y="3731163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948" y="0"/>
                </a:moveTo>
                <a:lnTo>
                  <a:pt x="11492" y="1466"/>
                </a:lnTo>
                <a:lnTo>
                  <a:pt x="5478" y="5494"/>
                </a:lnTo>
                <a:lnTo>
                  <a:pt x="1462" y="11524"/>
                </a:lnTo>
                <a:lnTo>
                  <a:pt x="0" y="18999"/>
                </a:lnTo>
                <a:lnTo>
                  <a:pt x="1462" y="26471"/>
                </a:lnTo>
                <a:lnTo>
                  <a:pt x="5478" y="32497"/>
                </a:lnTo>
                <a:lnTo>
                  <a:pt x="11492" y="36521"/>
                </a:lnTo>
                <a:lnTo>
                  <a:pt x="18948" y="37985"/>
                </a:lnTo>
                <a:lnTo>
                  <a:pt x="26402" y="36521"/>
                </a:lnTo>
                <a:lnTo>
                  <a:pt x="32411" y="32497"/>
                </a:lnTo>
                <a:lnTo>
                  <a:pt x="35074" y="28498"/>
                </a:lnTo>
                <a:lnTo>
                  <a:pt x="13030" y="28498"/>
                </a:lnTo>
                <a:lnTo>
                  <a:pt x="9474" y="23748"/>
                </a:lnTo>
                <a:lnTo>
                  <a:pt x="9474" y="13055"/>
                </a:lnTo>
                <a:lnTo>
                  <a:pt x="13030" y="9499"/>
                </a:lnTo>
                <a:lnTo>
                  <a:pt x="35076" y="9499"/>
                </a:lnTo>
                <a:lnTo>
                  <a:pt x="32411" y="5494"/>
                </a:lnTo>
                <a:lnTo>
                  <a:pt x="26402" y="1466"/>
                </a:lnTo>
                <a:lnTo>
                  <a:pt x="18948" y="0"/>
                </a:lnTo>
                <a:close/>
              </a:path>
              <a:path w="38100" h="38100">
                <a:moveTo>
                  <a:pt x="35076" y="9499"/>
                </a:moveTo>
                <a:lnTo>
                  <a:pt x="23685" y="9499"/>
                </a:lnTo>
                <a:lnTo>
                  <a:pt x="28422" y="13055"/>
                </a:lnTo>
                <a:lnTo>
                  <a:pt x="28422" y="23748"/>
                </a:lnTo>
                <a:lnTo>
                  <a:pt x="23685" y="28498"/>
                </a:lnTo>
                <a:lnTo>
                  <a:pt x="35074" y="28498"/>
                </a:lnTo>
                <a:lnTo>
                  <a:pt x="36423" y="26471"/>
                </a:lnTo>
                <a:lnTo>
                  <a:pt x="37884" y="18999"/>
                </a:lnTo>
                <a:lnTo>
                  <a:pt x="36423" y="11524"/>
                </a:lnTo>
                <a:lnTo>
                  <a:pt x="35076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123579" y="384039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104644" y="384039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085695" y="384039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147258" y="382614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948" y="0"/>
                </a:moveTo>
                <a:lnTo>
                  <a:pt x="11492" y="1466"/>
                </a:lnTo>
                <a:lnTo>
                  <a:pt x="5478" y="5494"/>
                </a:lnTo>
                <a:lnTo>
                  <a:pt x="1462" y="11524"/>
                </a:lnTo>
                <a:lnTo>
                  <a:pt x="0" y="18999"/>
                </a:lnTo>
                <a:lnTo>
                  <a:pt x="1462" y="26471"/>
                </a:lnTo>
                <a:lnTo>
                  <a:pt x="5478" y="32497"/>
                </a:lnTo>
                <a:lnTo>
                  <a:pt x="11492" y="36521"/>
                </a:lnTo>
                <a:lnTo>
                  <a:pt x="18948" y="37985"/>
                </a:lnTo>
                <a:lnTo>
                  <a:pt x="26402" y="36521"/>
                </a:lnTo>
                <a:lnTo>
                  <a:pt x="32411" y="32497"/>
                </a:lnTo>
                <a:lnTo>
                  <a:pt x="35074" y="28498"/>
                </a:lnTo>
                <a:lnTo>
                  <a:pt x="13030" y="28498"/>
                </a:lnTo>
                <a:lnTo>
                  <a:pt x="9474" y="23748"/>
                </a:lnTo>
                <a:lnTo>
                  <a:pt x="9474" y="13068"/>
                </a:lnTo>
                <a:lnTo>
                  <a:pt x="13030" y="9499"/>
                </a:lnTo>
                <a:lnTo>
                  <a:pt x="35076" y="9499"/>
                </a:lnTo>
                <a:lnTo>
                  <a:pt x="32411" y="5494"/>
                </a:lnTo>
                <a:lnTo>
                  <a:pt x="26402" y="1466"/>
                </a:lnTo>
                <a:lnTo>
                  <a:pt x="18948" y="0"/>
                </a:lnTo>
                <a:close/>
              </a:path>
              <a:path w="38100" h="38100">
                <a:moveTo>
                  <a:pt x="35076" y="9499"/>
                </a:moveTo>
                <a:lnTo>
                  <a:pt x="23685" y="9499"/>
                </a:lnTo>
                <a:lnTo>
                  <a:pt x="28422" y="13068"/>
                </a:lnTo>
                <a:lnTo>
                  <a:pt x="28422" y="23748"/>
                </a:lnTo>
                <a:lnTo>
                  <a:pt x="23685" y="28498"/>
                </a:lnTo>
                <a:lnTo>
                  <a:pt x="35074" y="28498"/>
                </a:lnTo>
                <a:lnTo>
                  <a:pt x="36423" y="26471"/>
                </a:lnTo>
                <a:lnTo>
                  <a:pt x="37884" y="18999"/>
                </a:lnTo>
                <a:lnTo>
                  <a:pt x="36423" y="11524"/>
                </a:lnTo>
                <a:lnTo>
                  <a:pt x="35076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123579" y="365043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86"/>
                </a:moveTo>
                <a:lnTo>
                  <a:pt x="9474" y="9486"/>
                </a:lnTo>
                <a:lnTo>
                  <a:pt x="9474" y="0"/>
                </a:lnTo>
                <a:lnTo>
                  <a:pt x="0" y="0"/>
                </a:lnTo>
                <a:lnTo>
                  <a:pt x="0" y="9486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104644" y="365043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86"/>
                </a:moveTo>
                <a:lnTo>
                  <a:pt x="9474" y="9486"/>
                </a:lnTo>
                <a:lnTo>
                  <a:pt x="9474" y="0"/>
                </a:lnTo>
                <a:lnTo>
                  <a:pt x="0" y="0"/>
                </a:lnTo>
                <a:lnTo>
                  <a:pt x="0" y="9486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085695" y="365043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86"/>
                </a:moveTo>
                <a:lnTo>
                  <a:pt x="9474" y="9486"/>
                </a:lnTo>
                <a:lnTo>
                  <a:pt x="9474" y="0"/>
                </a:lnTo>
                <a:lnTo>
                  <a:pt x="0" y="0"/>
                </a:lnTo>
                <a:lnTo>
                  <a:pt x="0" y="9486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147258" y="3636186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948" y="0"/>
                </a:moveTo>
                <a:lnTo>
                  <a:pt x="11492" y="1466"/>
                </a:lnTo>
                <a:lnTo>
                  <a:pt x="5478" y="5494"/>
                </a:lnTo>
                <a:lnTo>
                  <a:pt x="1462" y="11524"/>
                </a:lnTo>
                <a:lnTo>
                  <a:pt x="0" y="18999"/>
                </a:lnTo>
                <a:lnTo>
                  <a:pt x="1462" y="26473"/>
                </a:lnTo>
                <a:lnTo>
                  <a:pt x="5478" y="32504"/>
                </a:lnTo>
                <a:lnTo>
                  <a:pt x="11492" y="36531"/>
                </a:lnTo>
                <a:lnTo>
                  <a:pt x="18948" y="37998"/>
                </a:lnTo>
                <a:lnTo>
                  <a:pt x="26402" y="36531"/>
                </a:lnTo>
                <a:lnTo>
                  <a:pt x="32411" y="32504"/>
                </a:lnTo>
                <a:lnTo>
                  <a:pt x="35076" y="28498"/>
                </a:lnTo>
                <a:lnTo>
                  <a:pt x="13030" y="28498"/>
                </a:lnTo>
                <a:lnTo>
                  <a:pt x="9474" y="23748"/>
                </a:lnTo>
                <a:lnTo>
                  <a:pt x="9474" y="13068"/>
                </a:lnTo>
                <a:lnTo>
                  <a:pt x="13030" y="9499"/>
                </a:lnTo>
                <a:lnTo>
                  <a:pt x="35076" y="9499"/>
                </a:lnTo>
                <a:lnTo>
                  <a:pt x="32411" y="5494"/>
                </a:lnTo>
                <a:lnTo>
                  <a:pt x="26402" y="1466"/>
                </a:lnTo>
                <a:lnTo>
                  <a:pt x="18948" y="0"/>
                </a:lnTo>
                <a:close/>
              </a:path>
              <a:path w="38100" h="38100">
                <a:moveTo>
                  <a:pt x="35076" y="9499"/>
                </a:moveTo>
                <a:lnTo>
                  <a:pt x="23685" y="9499"/>
                </a:lnTo>
                <a:lnTo>
                  <a:pt x="28422" y="13068"/>
                </a:lnTo>
                <a:lnTo>
                  <a:pt x="28422" y="23748"/>
                </a:lnTo>
                <a:lnTo>
                  <a:pt x="23685" y="28498"/>
                </a:lnTo>
                <a:lnTo>
                  <a:pt x="35076" y="28498"/>
                </a:lnTo>
                <a:lnTo>
                  <a:pt x="36423" y="26473"/>
                </a:lnTo>
                <a:lnTo>
                  <a:pt x="37884" y="18999"/>
                </a:lnTo>
                <a:lnTo>
                  <a:pt x="36423" y="11524"/>
                </a:lnTo>
                <a:lnTo>
                  <a:pt x="35076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995728" y="3902125"/>
            <a:ext cx="180340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79958" y="0"/>
                </a:lnTo>
              </a:path>
            </a:pathLst>
          </a:custGeom>
          <a:ln w="9499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684310" y="3609312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5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5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896791" y="385813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39">
                <a:moveTo>
                  <a:pt x="0" y="52933"/>
                </a:moveTo>
                <a:lnTo>
                  <a:pt x="10629" y="52933"/>
                </a:lnTo>
                <a:lnTo>
                  <a:pt x="10629" y="0"/>
                </a:lnTo>
                <a:lnTo>
                  <a:pt x="0" y="0"/>
                </a:lnTo>
                <a:lnTo>
                  <a:pt x="0" y="52933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875544" y="390578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875547" y="3815996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997733" y="364073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79"/>
                </a:lnTo>
              </a:path>
            </a:pathLst>
          </a:custGeom>
          <a:ln w="10617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705557" y="3635656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684308" y="3651656"/>
            <a:ext cx="297484" cy="2647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581194" y="3639943"/>
            <a:ext cx="314794" cy="3149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829623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52" y="564756"/>
                </a:lnTo>
                <a:lnTo>
                  <a:pt x="582752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528863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0014013" y="93559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07111" y="3110623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350" y="2819247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6" name="Рисунок 14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147" name="object 45">
            <a:extLst>
              <a:ext uri="{FF2B5EF4-FFF2-40B4-BE49-F238E27FC236}">
                <a16:creationId xmlns:a16="http://schemas.microsoft.com/office/drawing/2014/main" id="{1542BA75-7F6D-C14E-8A98-364ACB4A55D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</a:t>
            </a:fld>
            <a:endParaRPr sz="1500" baseline="277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Что такое </a:t>
            </a:r>
            <a:r>
              <a:rPr lang="en-US" spc="-10" dirty="0"/>
              <a:t>SonarQube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10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6860" y="3672710"/>
            <a:ext cx="9741801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en-US" sz="2800" spc="-10" dirty="0"/>
              <a:t>SonarQube</a:t>
            </a:r>
            <a:r>
              <a:rPr lang="ru-RU" sz="2800" dirty="0"/>
              <a:t> – платформа с открытым исходным кодом для статической инспекции кода: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Поддерживает более 20 языков программирования;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Расширяема;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Поддерживает более 50 официальных плагинов.</a:t>
            </a:r>
          </a:p>
        </p:txBody>
      </p:sp>
      <p:pic>
        <p:nvPicPr>
          <p:cNvPr id="7169" name="Picture 1" descr="page16image47218320">
            <a:extLst>
              <a:ext uri="{FF2B5EF4-FFF2-40B4-BE49-F238E27FC236}">
                <a16:creationId xmlns:a16="http://schemas.microsoft.com/office/drawing/2014/main" id="{91E56D00-AF0C-A34B-A9C0-A71093E6E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875" y="2582223"/>
            <a:ext cx="2942387" cy="81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801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Правила и профили качества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11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3807816" y="5667606"/>
            <a:ext cx="31088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Профиль качества</a:t>
            </a:r>
          </a:p>
        </p:txBody>
      </p:sp>
      <p:pic>
        <p:nvPicPr>
          <p:cNvPr id="8195" name="Picture 3" descr="page18image64701648">
            <a:extLst>
              <a:ext uri="{FF2B5EF4-FFF2-40B4-BE49-F238E27FC236}">
                <a16:creationId xmlns:a16="http://schemas.microsoft.com/office/drawing/2014/main" id="{81F8DAE7-078E-CD43-87C8-7D0422536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666" y="4908979"/>
            <a:ext cx="70104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F09A69E-C4C1-974A-96DE-AB076EE2E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2278" y="3117848"/>
            <a:ext cx="1213283" cy="1213283"/>
          </a:xfrm>
          <a:prstGeom prst="rect">
            <a:avLst/>
          </a:prstGeom>
        </p:spPr>
      </p:pic>
      <p:sp>
        <p:nvSpPr>
          <p:cNvPr id="48" name="object 18">
            <a:extLst>
              <a:ext uri="{FF2B5EF4-FFF2-40B4-BE49-F238E27FC236}">
                <a16:creationId xmlns:a16="http://schemas.microsoft.com/office/drawing/2014/main" id="{9EB0F587-D210-954F-AD39-DFA093465741}"/>
              </a:ext>
            </a:extLst>
          </p:cNvPr>
          <p:cNvSpPr txBox="1"/>
          <p:nvPr/>
        </p:nvSpPr>
        <p:spPr>
          <a:xfrm>
            <a:off x="1689100" y="4371795"/>
            <a:ext cx="2590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Код «с душком»</a:t>
            </a:r>
          </a:p>
        </p:txBody>
      </p:sp>
      <p:pic>
        <p:nvPicPr>
          <p:cNvPr id="8196" name="Picture 4" descr="page18image37115520">
            <a:extLst>
              <a:ext uri="{FF2B5EF4-FFF2-40B4-BE49-F238E27FC236}">
                <a16:creationId xmlns:a16="http://schemas.microsoft.com/office/drawing/2014/main" id="{0C932579-7729-B54A-BC3F-1F69F46F6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92" y="3580000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object 18">
            <a:extLst>
              <a:ext uri="{FF2B5EF4-FFF2-40B4-BE49-F238E27FC236}">
                <a16:creationId xmlns:a16="http://schemas.microsoft.com/office/drawing/2014/main" id="{BF5B1E2C-75D7-C440-9996-10A3706C17CD}"/>
              </a:ext>
            </a:extLst>
          </p:cNvPr>
          <p:cNvSpPr txBox="1"/>
          <p:nvPr/>
        </p:nvSpPr>
        <p:spPr>
          <a:xfrm>
            <a:off x="4826177" y="4371794"/>
            <a:ext cx="151112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Дефекты</a:t>
            </a:r>
          </a:p>
        </p:txBody>
      </p:sp>
      <p:pic>
        <p:nvPicPr>
          <p:cNvPr id="8197" name="Picture 5" descr="page18image64329408">
            <a:extLst>
              <a:ext uri="{FF2B5EF4-FFF2-40B4-BE49-F238E27FC236}">
                <a16:creationId xmlns:a16="http://schemas.microsoft.com/office/drawing/2014/main" id="{242A61DF-CAD6-4345-B51A-41FE1FCF0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119" y="3738613"/>
            <a:ext cx="5969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object 18">
            <a:extLst>
              <a:ext uri="{FF2B5EF4-FFF2-40B4-BE49-F238E27FC236}">
                <a16:creationId xmlns:a16="http://schemas.microsoft.com/office/drawing/2014/main" id="{33C2436F-2A3F-784E-90A4-B9DBB5EA67C3}"/>
              </a:ext>
            </a:extLst>
          </p:cNvPr>
          <p:cNvSpPr txBox="1"/>
          <p:nvPr/>
        </p:nvSpPr>
        <p:spPr>
          <a:xfrm>
            <a:off x="6917216" y="4367520"/>
            <a:ext cx="193468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Уязвимости</a:t>
            </a:r>
          </a:p>
        </p:txBody>
      </p:sp>
    </p:spTree>
    <p:extLst>
      <p:ext uri="{BB962C8B-B14F-4D97-AF65-F5344CB8AC3E}">
        <p14:creationId xmlns:p14="http://schemas.microsoft.com/office/powerpoint/2010/main" val="585651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270" y="880505"/>
            <a:ext cx="1069086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spcBef>
                <a:spcPts val="100"/>
              </a:spcBef>
            </a:pPr>
            <a:r>
              <a:rPr lang="en" dirty="0"/>
              <a:t>Quality Gates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92563" y="3437865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12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8" y="2958371"/>
            <a:ext cx="764630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Набор логических условий для проекта на основе пороговых значений измерения.</a:t>
            </a:r>
            <a:r>
              <a:rPr lang="en-US" sz="2800" dirty="0"/>
              <a:t> </a:t>
            </a:r>
            <a:r>
              <a:rPr lang="ru-RU" sz="2800" dirty="0"/>
              <a:t>Пример:</a:t>
            </a:r>
          </a:p>
        </p:txBody>
      </p:sp>
      <p:pic>
        <p:nvPicPr>
          <p:cNvPr id="9217" name="Picture 1" descr="page20image37140160">
            <a:extLst>
              <a:ext uri="{FF2B5EF4-FFF2-40B4-BE49-F238E27FC236}">
                <a16:creationId xmlns:a16="http://schemas.microsoft.com/office/drawing/2014/main" id="{52F89806-3E00-B145-A8FC-882070544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164" y="3408642"/>
            <a:ext cx="3429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D0E4B62-3093-8840-A1FF-A24FD801F55D}"/>
              </a:ext>
            </a:extLst>
          </p:cNvPr>
          <p:cNvSpPr/>
          <p:nvPr/>
        </p:nvSpPr>
        <p:spPr>
          <a:xfrm>
            <a:off x="9155069" y="3395426"/>
            <a:ext cx="87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38751C"/>
                </a:solidFill>
                <a:latin typeface="10,BoldItalic"/>
              </a:rPr>
              <a:t>Passed </a:t>
            </a:r>
            <a:endParaRPr lang="en" dirty="0">
              <a:effectLst/>
            </a:endParaRPr>
          </a:p>
        </p:txBody>
      </p:sp>
      <p:pic>
        <p:nvPicPr>
          <p:cNvPr id="9218" name="Picture 2" descr="page20image37139968">
            <a:extLst>
              <a:ext uri="{FF2B5EF4-FFF2-40B4-BE49-F238E27FC236}">
                <a16:creationId xmlns:a16="http://schemas.microsoft.com/office/drawing/2014/main" id="{95658A61-C489-ED48-92DD-875FFBE60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698" y="4021513"/>
            <a:ext cx="3429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7533CA6-B302-B246-8C3F-E2A1851C4108}"/>
              </a:ext>
            </a:extLst>
          </p:cNvPr>
          <p:cNvSpPr/>
          <p:nvPr/>
        </p:nvSpPr>
        <p:spPr>
          <a:xfrm>
            <a:off x="9122540" y="3996839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B25E05"/>
                </a:solidFill>
                <a:latin typeface="10,BoldItalic"/>
              </a:rPr>
              <a:t>Warning </a:t>
            </a:r>
            <a:endParaRPr lang="en" dirty="0">
              <a:effectLst/>
            </a:endParaRPr>
          </a:p>
        </p:txBody>
      </p:sp>
      <p:pic>
        <p:nvPicPr>
          <p:cNvPr id="9219" name="Picture 3" descr="page20image37140544">
            <a:extLst>
              <a:ext uri="{FF2B5EF4-FFF2-40B4-BE49-F238E27FC236}">
                <a16:creationId xmlns:a16="http://schemas.microsoft.com/office/drawing/2014/main" id="{3A7A1DA6-4EC3-CA4A-A22B-35E5145C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164" y="4732427"/>
            <a:ext cx="342900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D3C2802-2B27-2144-802F-1433254EB0F2}"/>
              </a:ext>
            </a:extLst>
          </p:cNvPr>
          <p:cNvSpPr/>
          <p:nvPr/>
        </p:nvSpPr>
        <p:spPr>
          <a:xfrm>
            <a:off x="9198991" y="4708989"/>
            <a:ext cx="790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990000"/>
                </a:solidFill>
                <a:latin typeface="10,BoldItalic"/>
              </a:rPr>
              <a:t>Failed </a:t>
            </a:r>
            <a:endParaRPr lang="en" dirty="0">
              <a:effectLst/>
            </a:endParaRP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B0062092-6278-C242-8AFD-AD8723D6D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104296"/>
              </p:ext>
            </p:extLst>
          </p:nvPr>
        </p:nvGraphicFramePr>
        <p:xfrm>
          <a:off x="1002518" y="4010863"/>
          <a:ext cx="7128932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182">
                  <a:extLst>
                    <a:ext uri="{9D8B030D-6E8A-4147-A177-3AD203B41FA5}">
                      <a16:colId xmlns:a16="http://schemas.microsoft.com/office/drawing/2014/main" val="98567958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22081192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06404631"/>
                    </a:ext>
                  </a:extLst>
                </a:gridCol>
                <a:gridCol w="1413150">
                  <a:extLst>
                    <a:ext uri="{9D8B030D-6E8A-4147-A177-3AD203B41FA5}">
                      <a16:colId xmlns:a16="http://schemas.microsoft.com/office/drawing/2014/main" val="3112923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Метрика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Оператор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78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Открытые дефекты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Более чем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81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/>
                        <a:t>Блокеры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Более чем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655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Критические дефекты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Более чем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775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Новые дефекты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Более чем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159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Общее покрытие кода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Менее чем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101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Ошибки модульных тестов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Более чем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191651"/>
                  </a:ext>
                </a:extLst>
              </a:tr>
            </a:tbl>
          </a:graphicData>
        </a:graphic>
      </p:graphicFrame>
      <p:pic>
        <p:nvPicPr>
          <p:cNvPr id="48" name="Picture 2" descr="page20image37139968">
            <a:extLst>
              <a:ext uri="{FF2B5EF4-FFF2-40B4-BE49-F238E27FC236}">
                <a16:creationId xmlns:a16="http://schemas.microsoft.com/office/drawing/2014/main" id="{43D7FDD3-3F89-364B-998C-1A654A35C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065" y="4015574"/>
            <a:ext cx="3429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3" descr="page20image37140544">
            <a:extLst>
              <a:ext uri="{FF2B5EF4-FFF2-40B4-BE49-F238E27FC236}">
                <a16:creationId xmlns:a16="http://schemas.microsoft.com/office/drawing/2014/main" id="{BA4A3DC9-1BB4-ED4F-8C1D-7C4D361D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588" y="4010025"/>
            <a:ext cx="342900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221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Качество нового кода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13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9" y="2958371"/>
            <a:ext cx="7570102" cy="3029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Отслеживание качества кода, добавленного в текущий </a:t>
            </a:r>
            <a:r>
              <a:rPr lang="ru-RU" sz="2800" dirty="0" err="1"/>
              <a:t>снэпшот</a:t>
            </a:r>
            <a:endParaRPr lang="ru-RU" sz="2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Метрики сравнения качества между разными версиями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Хорошо подходит для долгосрочных проектов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83869B-624A-264B-B8E0-0790BE890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2827" y="3164262"/>
            <a:ext cx="767854" cy="76785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67A021-CB91-0E48-8861-746311666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854" y="4161214"/>
            <a:ext cx="939800" cy="939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4091817-CED9-124D-882B-803D45DEBC0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629" r="20668"/>
          <a:stretch/>
        </p:blipFill>
        <p:spPr>
          <a:xfrm>
            <a:off x="8204125" y="5320271"/>
            <a:ext cx="925779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6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SonarQube </a:t>
            </a:r>
            <a:r>
              <a:rPr lang="ru-RU" spc="-10" dirty="0"/>
              <a:t>в процессе </a:t>
            </a:r>
            <a:r>
              <a:rPr lang="en-US" spc="-10" dirty="0"/>
              <a:t>CI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14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BADACC-5953-3741-9028-422A8BB393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223"/>
          <a:stretch/>
        </p:blipFill>
        <p:spPr>
          <a:xfrm>
            <a:off x="2777455" y="2162092"/>
            <a:ext cx="4942910" cy="480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51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Взаимодействие членов команды разработки с </a:t>
            </a:r>
            <a:r>
              <a:rPr lang="en-US" spc="-10" dirty="0"/>
              <a:t>SonarQube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15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491343" y="2186265"/>
            <a:ext cx="9574397" cy="48141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400" dirty="0"/>
              <a:t>Администратор: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Обслуживание и мониторинг сервера;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Обновление сервера до новых версий (выходят каждые 2 месяца);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Обновление плагинов до новых версий (выходят каждый месяц).</a:t>
            </a:r>
          </a:p>
          <a:p>
            <a:pPr lvl="0"/>
            <a:r>
              <a:rPr lang="ru-RU" sz="2400" dirty="0" err="1"/>
              <a:t>Тимлиды</a:t>
            </a:r>
            <a:r>
              <a:rPr lang="ru-RU" sz="2400" dirty="0"/>
              <a:t> разработки: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Создают и обновляют листы правил;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Обновляют профили качества;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Настраивают информационные панели;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Ищут новые плагины.</a:t>
            </a:r>
          </a:p>
          <a:p>
            <a:pPr lvl="0"/>
            <a:r>
              <a:rPr lang="ru-RU" sz="2400" dirty="0"/>
              <a:t>Проектная команда: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Производят анализ проекта как можно чаще;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Отслеживают качество кода своего проекта;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Определяют для проекта </a:t>
            </a:r>
            <a:r>
              <a:rPr lang="en-US" sz="2400" dirty="0"/>
              <a:t>Quality Gate.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2120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Пользовательский интерфейс </a:t>
            </a:r>
            <a:r>
              <a:rPr lang="en-US" spc="-10" dirty="0"/>
              <a:t>SonarQube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16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703CE3A-0085-4643-B9D2-F822A1A00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7101" y="2344755"/>
            <a:ext cx="7053149" cy="4250370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777BC33E-98C6-6B4F-A4DE-11726098C71B}"/>
              </a:ext>
            </a:extLst>
          </p:cNvPr>
          <p:cNvSpPr txBox="1"/>
          <p:nvPr/>
        </p:nvSpPr>
        <p:spPr>
          <a:xfrm>
            <a:off x="519799" y="3737973"/>
            <a:ext cx="2317986" cy="19518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/>
              <a:t>Quality Gate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Общие метрики кода проекта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Метрики нового кода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Статистика кода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409446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89255"/>
            <a:ext cx="10685780" cy="6516370"/>
          </a:xfrm>
          <a:custGeom>
            <a:avLst/>
            <a:gdLst/>
            <a:ahLst/>
            <a:cxnLst/>
            <a:rect l="l" t="t" r="r" b="b"/>
            <a:pathLst>
              <a:path w="10685780" h="6516370">
                <a:moveTo>
                  <a:pt x="0" y="6515989"/>
                </a:moveTo>
                <a:lnTo>
                  <a:pt x="10685640" y="6515989"/>
                </a:lnTo>
                <a:lnTo>
                  <a:pt x="10685640" y="0"/>
                </a:lnTo>
                <a:lnTo>
                  <a:pt x="0" y="0"/>
                </a:lnTo>
                <a:lnTo>
                  <a:pt x="0" y="6515989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9300" y="2133429"/>
            <a:ext cx="4250055" cy="903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750" b="1" dirty="0">
                <a:latin typeface="SFProText-Heavy"/>
                <a:cs typeface="SFProText-Heavy"/>
              </a:rPr>
              <a:t>СП</a:t>
            </a:r>
            <a:r>
              <a:rPr sz="5750" b="1" spc="-175" dirty="0">
                <a:latin typeface="SFProText-Heavy"/>
                <a:cs typeface="SFProText-Heavy"/>
              </a:rPr>
              <a:t>А</a:t>
            </a:r>
            <a:r>
              <a:rPr sz="5750" b="1" dirty="0">
                <a:latin typeface="SFProText-Heavy"/>
                <a:cs typeface="SFProText-Heavy"/>
              </a:rPr>
              <a:t>СИ</a:t>
            </a:r>
            <a:r>
              <a:rPr sz="5750" b="1" spc="-40" dirty="0">
                <a:latin typeface="SFProText-Heavy"/>
                <a:cs typeface="SFProText-Heavy"/>
              </a:rPr>
              <a:t>Б</a:t>
            </a:r>
            <a:r>
              <a:rPr sz="5750" b="1" spc="0" dirty="0">
                <a:latin typeface="SFProText-Heavy"/>
                <a:cs typeface="SFProText-Heavy"/>
              </a:rPr>
              <a:t>О!</a:t>
            </a:r>
            <a:endParaRPr sz="5750">
              <a:latin typeface="SFProText-Heavy"/>
              <a:cs typeface="SFProText-Heavy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00" y="3864366"/>
            <a:ext cx="3911600" cy="1328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b="1" spc="-10" dirty="0">
                <a:solidFill>
                  <a:srgbClr val="FFFFFF"/>
                </a:solidFill>
                <a:latin typeface="SFProText-Heavy"/>
                <a:cs typeface="SFProText-Heavy"/>
              </a:rPr>
              <a:t>Евгений Овчинцев</a:t>
            </a:r>
            <a:endParaRPr sz="1800" dirty="0">
              <a:latin typeface="SFProText-Heavy"/>
              <a:cs typeface="SFProText-Heavy"/>
            </a:endParaRPr>
          </a:p>
          <a:p>
            <a:pPr marL="12700" marR="5080">
              <a:lnSpc>
                <a:spcPct val="100000"/>
              </a:lnSpc>
              <a:spcBef>
                <a:spcPts val="2080"/>
              </a:spcBef>
            </a:pPr>
            <a:r>
              <a:rPr lang="ru-RU" sz="1400" b="1" dirty="0">
                <a:solidFill>
                  <a:srgbClr val="52A5CB"/>
                </a:solidFill>
                <a:latin typeface="SFProText-Semibold"/>
                <a:cs typeface="SFProText-Semibold"/>
              </a:rPr>
              <a:t>Преподаватель</a:t>
            </a:r>
            <a:endParaRPr sz="1900" dirty="0">
              <a:latin typeface="Times New Roman"/>
              <a:cs typeface="Times New Roman"/>
            </a:endParaRPr>
          </a:p>
          <a:p>
            <a:pPr marL="12700" marR="913130">
              <a:lnSpc>
                <a:spcPct val="100000"/>
              </a:lnSpc>
            </a:pPr>
            <a:r>
              <a:rPr lang="en-US" b="1" spc="-15" dirty="0">
                <a:solidFill>
                  <a:srgbClr val="FFFFFF"/>
                </a:solidFill>
                <a:latin typeface="SFProText-Semibold"/>
                <a:cs typeface="SFProText-Semibold"/>
                <a:hlinkClick r:id="rId2"/>
              </a:rPr>
              <a:t>e</a:t>
            </a:r>
            <a:r>
              <a:rPr lang="en-US" sz="1800" b="1" spc="-15" dirty="0">
                <a:solidFill>
                  <a:srgbClr val="FFFFFF"/>
                </a:solidFill>
                <a:latin typeface="SFProText-Semibold"/>
                <a:cs typeface="SFProText-Semibold"/>
                <a:hlinkClick r:id="rId2"/>
              </a:rPr>
              <a:t>vgenij.ovchintsev@gmail.com</a:t>
            </a:r>
            <a:endParaRPr lang="en-US" b="1" spc="-15" dirty="0">
              <a:solidFill>
                <a:srgbClr val="FFFFFF"/>
              </a:solidFill>
              <a:latin typeface="SFProText-Semibold"/>
              <a:cs typeface="SFProText-Semibold"/>
            </a:endParaRPr>
          </a:p>
          <a:p>
            <a:pPr marL="12700" marR="913130">
              <a:lnSpc>
                <a:spcPct val="100000"/>
              </a:lnSpc>
            </a:pPr>
            <a:r>
              <a:rPr sz="1800" b="1" spc="-10" dirty="0" err="1">
                <a:solidFill>
                  <a:srgbClr val="FFFFFF"/>
                </a:solidFill>
                <a:latin typeface="SFProText-Semibold"/>
                <a:cs typeface="SFProText-Semibold"/>
              </a:rPr>
              <a:t>hackeru.pro</a:t>
            </a:r>
            <a:endParaRPr sz="1800" dirty="0">
              <a:latin typeface="SFProText-Semibold"/>
              <a:cs typeface="SFProText-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93994" y="56512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4129" y="0"/>
            <a:ext cx="300990" cy="277495"/>
          </a:xfrm>
          <a:custGeom>
            <a:avLst/>
            <a:gdLst/>
            <a:ahLst/>
            <a:cxnLst/>
            <a:rect l="l" t="t" r="r" b="b"/>
            <a:pathLst>
              <a:path w="300989" h="277495">
                <a:moveTo>
                  <a:pt x="0" y="277444"/>
                </a:moveTo>
                <a:lnTo>
                  <a:pt x="300761" y="277444"/>
                </a:lnTo>
                <a:lnTo>
                  <a:pt x="300761" y="0"/>
                </a:lnTo>
                <a:lnTo>
                  <a:pt x="0" y="0"/>
                </a:lnTo>
                <a:lnTo>
                  <a:pt x="0" y="277444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15766" y="1889747"/>
            <a:ext cx="576580" cy="558800"/>
          </a:xfrm>
          <a:custGeom>
            <a:avLst/>
            <a:gdLst/>
            <a:ahLst/>
            <a:cxnLst/>
            <a:rect l="l" t="t" r="r" b="b"/>
            <a:pathLst>
              <a:path w="576579" h="558800">
                <a:moveTo>
                  <a:pt x="0" y="558253"/>
                </a:moveTo>
                <a:lnTo>
                  <a:pt x="576237" y="558253"/>
                </a:lnTo>
                <a:lnTo>
                  <a:pt x="576237" y="0"/>
                </a:lnTo>
                <a:lnTo>
                  <a:pt x="0" y="0"/>
                </a:lnTo>
                <a:lnTo>
                  <a:pt x="0" y="558253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02005" y="5906389"/>
            <a:ext cx="629285" cy="610235"/>
          </a:xfrm>
          <a:custGeom>
            <a:avLst/>
            <a:gdLst/>
            <a:ahLst/>
            <a:cxnLst/>
            <a:rect l="l" t="t" r="r" b="b"/>
            <a:pathLst>
              <a:path w="629284" h="610234">
                <a:moveTo>
                  <a:pt x="0" y="609612"/>
                </a:moveTo>
                <a:lnTo>
                  <a:pt x="629234" y="609612"/>
                </a:lnTo>
                <a:lnTo>
                  <a:pt x="629234" y="0"/>
                </a:lnTo>
                <a:lnTo>
                  <a:pt x="0" y="0"/>
                </a:lnTo>
                <a:lnTo>
                  <a:pt x="0" y="609612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15004" y="2448013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29995" y="4212005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27234" y="651416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1188008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31240" y="651416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18" name="object 45">
            <a:extLst>
              <a:ext uri="{FF2B5EF4-FFF2-40B4-BE49-F238E27FC236}">
                <a16:creationId xmlns:a16="http://schemas.microsoft.com/office/drawing/2014/main" id="{CFCD24A8-0089-5849-9FAF-C216C808838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17</a:t>
            </a:fld>
            <a:endParaRPr sz="1500" baseline="277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Цели занятия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2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8" y="2958371"/>
            <a:ext cx="9741801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Понять преимущества регулярного проведения статического анализа кода;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Понять принципы использования инструмента статического анализа кода </a:t>
            </a:r>
            <a:r>
              <a:rPr lang="en-US" sz="2800" dirty="0"/>
              <a:t>SonarQube</a:t>
            </a:r>
            <a:r>
              <a:rPr lang="ru-RU" sz="2800" dirty="0"/>
              <a:t>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Научиться интегрировать </a:t>
            </a:r>
            <a:r>
              <a:rPr lang="en-US" sz="2800" dirty="0"/>
              <a:t>SonarQube</a:t>
            </a:r>
            <a:r>
              <a:rPr lang="ru-RU" sz="2800" dirty="0"/>
              <a:t> в </a:t>
            </a:r>
            <a:r>
              <a:rPr lang="ru-RU" sz="2800" dirty="0" err="1"/>
              <a:t>пайплайн</a:t>
            </a:r>
            <a:r>
              <a:rPr lang="ru-RU" sz="2800" dirty="0"/>
              <a:t> непрерывной доставки.</a:t>
            </a:r>
          </a:p>
        </p:txBody>
      </p:sp>
    </p:spTree>
    <p:extLst>
      <p:ext uri="{BB962C8B-B14F-4D97-AF65-F5344CB8AC3E}">
        <p14:creationId xmlns:p14="http://schemas.microsoft.com/office/powerpoint/2010/main" val="4103458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Каким должен быть исходный код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3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1608390" y="3141903"/>
            <a:ext cx="234904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Простым и читаемым</a:t>
            </a:r>
          </a:p>
        </p:txBody>
      </p:sp>
      <p:pic>
        <p:nvPicPr>
          <p:cNvPr id="1026" name="Picture 2" descr="page8image36723264">
            <a:extLst>
              <a:ext uri="{FF2B5EF4-FFF2-40B4-BE49-F238E27FC236}">
                <a16:creationId xmlns:a16="http://schemas.microsoft.com/office/drawing/2014/main" id="{62BE5674-78F7-DB4C-890E-8F675CC60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19" y="301503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8image64441184">
            <a:extLst>
              <a:ext uri="{FF2B5EF4-FFF2-40B4-BE49-F238E27FC236}">
                <a16:creationId xmlns:a16="http://schemas.microsoft.com/office/drawing/2014/main" id="{794DD147-25E7-B54D-A90F-7C8B5B7A9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962" y="3396844"/>
            <a:ext cx="5080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8image36723072">
            <a:extLst>
              <a:ext uri="{FF2B5EF4-FFF2-40B4-BE49-F238E27FC236}">
                <a16:creationId xmlns:a16="http://schemas.microsoft.com/office/drawing/2014/main" id="{584BC411-FEAF-EB47-8386-72D0D3D6B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618" y="301503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8image36723456">
            <a:extLst>
              <a:ext uri="{FF2B5EF4-FFF2-40B4-BE49-F238E27FC236}">
                <a16:creationId xmlns:a16="http://schemas.microsoft.com/office/drawing/2014/main" id="{A50CF97E-D98F-A049-8775-D0EF81FD0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972" y="3418132"/>
            <a:ext cx="5588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8image36723648">
            <a:extLst>
              <a:ext uri="{FF2B5EF4-FFF2-40B4-BE49-F238E27FC236}">
                <a16:creationId xmlns:a16="http://schemas.microsoft.com/office/drawing/2014/main" id="{042204FC-514E-2F49-B062-86434AAA4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062" y="4584346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age8image36724224">
            <a:extLst>
              <a:ext uri="{FF2B5EF4-FFF2-40B4-BE49-F238E27FC236}">
                <a16:creationId xmlns:a16="http://schemas.microsoft.com/office/drawing/2014/main" id="{04C71CC6-C25A-8949-B7BA-7C5C91CCE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1" y="5149496"/>
            <a:ext cx="2413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ge8image36889984">
            <a:extLst>
              <a:ext uri="{FF2B5EF4-FFF2-40B4-BE49-F238E27FC236}">
                <a16:creationId xmlns:a16="http://schemas.microsoft.com/office/drawing/2014/main" id="{E0515DB0-0650-4B48-8D10-99229DA92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762" y="4964190"/>
            <a:ext cx="203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page8image36890176">
            <a:extLst>
              <a:ext uri="{FF2B5EF4-FFF2-40B4-BE49-F238E27FC236}">
                <a16:creationId xmlns:a16="http://schemas.microsoft.com/office/drawing/2014/main" id="{9B48956E-A693-B348-B17F-5A7217C43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51" y="5270146"/>
            <a:ext cx="203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ge8image36724416">
            <a:extLst>
              <a:ext uri="{FF2B5EF4-FFF2-40B4-BE49-F238E27FC236}">
                <a16:creationId xmlns:a16="http://schemas.microsoft.com/office/drawing/2014/main" id="{DC957FC3-3BF0-6348-AD0F-5993728C8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1" y="5407025"/>
            <a:ext cx="1143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page8image36765696">
            <a:extLst>
              <a:ext uri="{FF2B5EF4-FFF2-40B4-BE49-F238E27FC236}">
                <a16:creationId xmlns:a16="http://schemas.microsoft.com/office/drawing/2014/main" id="{DE7AF10C-2B09-294E-8AC9-A1CB571FE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1" y="5289196"/>
            <a:ext cx="228600" cy="1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ge8image36892096">
            <a:extLst>
              <a:ext uri="{FF2B5EF4-FFF2-40B4-BE49-F238E27FC236}">
                <a16:creationId xmlns:a16="http://schemas.microsoft.com/office/drawing/2014/main" id="{E289C6E6-1E81-BD4A-863B-9FD2A9C3E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759" y="4983240"/>
            <a:ext cx="165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page8image36723840">
            <a:extLst>
              <a:ext uri="{FF2B5EF4-FFF2-40B4-BE49-F238E27FC236}">
                <a16:creationId xmlns:a16="http://schemas.microsoft.com/office/drawing/2014/main" id="{AF720EEA-9324-DF4F-935C-2E240AE48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618" y="4582935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ge8image36720000">
            <a:extLst>
              <a:ext uri="{FF2B5EF4-FFF2-40B4-BE49-F238E27FC236}">
                <a16:creationId xmlns:a16="http://schemas.microsoft.com/office/drawing/2014/main" id="{44984CCE-46B1-6146-901F-2E329DFCD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739" y="5228915"/>
            <a:ext cx="279400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page8image36724032">
            <a:extLst>
              <a:ext uri="{FF2B5EF4-FFF2-40B4-BE49-F238E27FC236}">
                <a16:creationId xmlns:a16="http://schemas.microsoft.com/office/drawing/2014/main" id="{A75812FC-DE77-1E41-BB99-10D7CD27F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279" y="5000625"/>
            <a:ext cx="469900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object 18">
            <a:extLst>
              <a:ext uri="{FF2B5EF4-FFF2-40B4-BE49-F238E27FC236}">
                <a16:creationId xmlns:a16="http://schemas.microsoft.com/office/drawing/2014/main" id="{42F0C9D9-C992-884D-85AD-2103F038BEC4}"/>
              </a:ext>
            </a:extLst>
          </p:cNvPr>
          <p:cNvSpPr txBox="1"/>
          <p:nvPr/>
        </p:nvSpPr>
        <p:spPr>
          <a:xfrm>
            <a:off x="6669926" y="3357346"/>
            <a:ext cx="234904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Гибким</a:t>
            </a:r>
          </a:p>
        </p:txBody>
      </p:sp>
      <p:sp>
        <p:nvSpPr>
          <p:cNvPr id="55" name="object 18">
            <a:extLst>
              <a:ext uri="{FF2B5EF4-FFF2-40B4-BE49-F238E27FC236}">
                <a16:creationId xmlns:a16="http://schemas.microsoft.com/office/drawing/2014/main" id="{8887A9F6-B7C5-3745-B79D-00A0B8A8F594}"/>
              </a:ext>
            </a:extLst>
          </p:cNvPr>
          <p:cNvSpPr txBox="1"/>
          <p:nvPr/>
        </p:nvSpPr>
        <p:spPr>
          <a:xfrm>
            <a:off x="1032097" y="5067340"/>
            <a:ext cx="234904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Расширяемым</a:t>
            </a:r>
          </a:p>
        </p:txBody>
      </p:sp>
      <p:sp>
        <p:nvSpPr>
          <p:cNvPr id="56" name="object 18">
            <a:extLst>
              <a:ext uri="{FF2B5EF4-FFF2-40B4-BE49-F238E27FC236}">
                <a16:creationId xmlns:a16="http://schemas.microsoft.com/office/drawing/2014/main" id="{89CC7C9D-EE00-F142-823A-8971D0B3BAA2}"/>
              </a:ext>
            </a:extLst>
          </p:cNvPr>
          <p:cNvSpPr txBox="1"/>
          <p:nvPr/>
        </p:nvSpPr>
        <p:spPr>
          <a:xfrm>
            <a:off x="6599507" y="4615992"/>
            <a:ext cx="234904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Тестируемым и покрытым тестами</a:t>
            </a:r>
          </a:p>
        </p:txBody>
      </p:sp>
    </p:spTree>
    <p:extLst>
      <p:ext uri="{BB962C8B-B14F-4D97-AF65-F5344CB8AC3E}">
        <p14:creationId xmlns:p14="http://schemas.microsoft.com/office/powerpoint/2010/main" val="2930317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Метрики кода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4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7FD9F1-C375-0E46-8B25-3B23AF1A4D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83" y="2761945"/>
            <a:ext cx="3476131" cy="3571892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9B7D3F8-CDDA-9249-9A50-EFC0537C9DA6}"/>
              </a:ext>
            </a:extLst>
          </p:cNvPr>
          <p:cNvSpPr/>
          <p:nvPr/>
        </p:nvSpPr>
        <p:spPr>
          <a:xfrm>
            <a:off x="6413500" y="2714625"/>
            <a:ext cx="620242" cy="619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EAB87D6A-848B-C740-822E-476F51B6FA44}"/>
              </a:ext>
            </a:extLst>
          </p:cNvPr>
          <p:cNvSpPr/>
          <p:nvPr/>
        </p:nvSpPr>
        <p:spPr>
          <a:xfrm>
            <a:off x="9482442" y="2731104"/>
            <a:ext cx="620242" cy="619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8D16ACC4-F30D-7142-B2F0-911AE1CA647F}"/>
              </a:ext>
            </a:extLst>
          </p:cNvPr>
          <p:cNvSpPr/>
          <p:nvPr/>
        </p:nvSpPr>
        <p:spPr>
          <a:xfrm rot="19628789">
            <a:off x="9854274" y="5275627"/>
            <a:ext cx="620242" cy="619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3C7EAD9C-FDB6-C849-8766-9D0B8248FAA8}"/>
              </a:ext>
            </a:extLst>
          </p:cNvPr>
          <p:cNvSpPr/>
          <p:nvPr/>
        </p:nvSpPr>
        <p:spPr>
          <a:xfrm rot="1685043">
            <a:off x="6304241" y="5635842"/>
            <a:ext cx="620242" cy="619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955F0DBD-C7B2-E94C-A857-F7DE1B34A6A7}"/>
              </a:ext>
            </a:extLst>
          </p:cNvPr>
          <p:cNvSpPr txBox="1"/>
          <p:nvPr/>
        </p:nvSpPr>
        <p:spPr>
          <a:xfrm>
            <a:off x="519798" y="2958371"/>
            <a:ext cx="5644325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Стиль кода</a:t>
            </a:r>
            <a:br>
              <a:rPr lang="ru-RU" sz="2800" dirty="0"/>
            </a:br>
            <a:r>
              <a:rPr lang="ru-RU" dirty="0"/>
              <a:t>Проверка соответствия кода принятым соглашениям</a:t>
            </a:r>
            <a:endParaRPr lang="ru-RU" sz="2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Дефекты</a:t>
            </a:r>
            <a:br>
              <a:rPr lang="ru-RU" sz="2800" dirty="0"/>
            </a:br>
            <a:r>
              <a:rPr lang="ru-RU" dirty="0"/>
              <a:t>Определение фактических и потенциальных ошибок</a:t>
            </a:r>
            <a:endParaRPr lang="ru-RU" sz="2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Уязвимости</a:t>
            </a:r>
            <a:br>
              <a:rPr lang="ru-RU" sz="2800" dirty="0"/>
            </a:br>
            <a:r>
              <a:rPr lang="ru-RU" dirty="0"/>
              <a:t>Определение проблем с безопасностью, отсутствия проверок и т.д.</a:t>
            </a:r>
            <a:endParaRPr lang="ru-RU" sz="2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Производительность</a:t>
            </a:r>
            <a:br>
              <a:rPr lang="ru-RU" sz="2800" dirty="0"/>
            </a:br>
            <a:r>
              <a:rPr lang="ru-RU" dirty="0"/>
              <a:t>Определение того, все ли сделано наилучшим образом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1975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766049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5285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25777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1390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Покрытие кода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110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47500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21838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5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1765300" y="3054803"/>
            <a:ext cx="182330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Общее покрытие</a:t>
            </a:r>
          </a:p>
        </p:txBody>
      </p:sp>
      <p:pic>
        <p:nvPicPr>
          <p:cNvPr id="3073" name="Picture 1" descr="page11image64703328">
            <a:extLst>
              <a:ext uri="{FF2B5EF4-FFF2-40B4-BE49-F238E27FC236}">
                <a16:creationId xmlns:a16="http://schemas.microsoft.com/office/drawing/2014/main" id="{FFBD58EF-EFCE-1D48-A909-F0990D37B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935" y="3592859"/>
            <a:ext cx="37592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ge11image64702880">
            <a:extLst>
              <a:ext uri="{FF2B5EF4-FFF2-40B4-BE49-F238E27FC236}">
                <a16:creationId xmlns:a16="http://schemas.microsoft.com/office/drawing/2014/main" id="{866363AA-F755-DD48-A7CF-D2433384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191" y="4253259"/>
            <a:ext cx="5461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page11image37076736">
            <a:extLst>
              <a:ext uri="{FF2B5EF4-FFF2-40B4-BE49-F238E27FC236}">
                <a16:creationId xmlns:a16="http://schemas.microsoft.com/office/drawing/2014/main" id="{541EEAC3-C751-4241-819A-75E211CB2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97" y="4182083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age11image37074816">
            <a:extLst>
              <a:ext uri="{FF2B5EF4-FFF2-40B4-BE49-F238E27FC236}">
                <a16:creationId xmlns:a16="http://schemas.microsoft.com/office/drawing/2014/main" id="{59F34D90-ADB5-AA40-9EC3-91FB1B47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27" y="4196095"/>
            <a:ext cx="139700" cy="1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object 18">
            <a:extLst>
              <a:ext uri="{FF2B5EF4-FFF2-40B4-BE49-F238E27FC236}">
                <a16:creationId xmlns:a16="http://schemas.microsoft.com/office/drawing/2014/main" id="{B4019886-808C-7A4E-9D49-1A0D553E63D9}"/>
              </a:ext>
            </a:extLst>
          </p:cNvPr>
          <p:cNvSpPr txBox="1"/>
          <p:nvPr/>
        </p:nvSpPr>
        <p:spPr>
          <a:xfrm>
            <a:off x="2309284" y="5520765"/>
            <a:ext cx="182330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Покрытие строк</a:t>
            </a:r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29C22BAB-09BE-1145-AD68-19E0B4560037}"/>
              </a:ext>
            </a:extLst>
          </p:cNvPr>
          <p:cNvSpPr txBox="1"/>
          <p:nvPr/>
        </p:nvSpPr>
        <p:spPr>
          <a:xfrm>
            <a:off x="7150695" y="3461197"/>
            <a:ext cx="182330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Покрытие веток</a:t>
            </a:r>
          </a:p>
        </p:txBody>
      </p:sp>
    </p:spTree>
    <p:extLst>
      <p:ext uri="{BB962C8B-B14F-4D97-AF65-F5344CB8AC3E}">
        <p14:creationId xmlns:p14="http://schemas.microsoft.com/office/powerpoint/2010/main" val="285240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Цикломатическая Сложность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6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pic>
        <p:nvPicPr>
          <p:cNvPr id="4097" name="Picture 1" descr="page12image47278656">
            <a:extLst>
              <a:ext uri="{FF2B5EF4-FFF2-40B4-BE49-F238E27FC236}">
                <a16:creationId xmlns:a16="http://schemas.microsoft.com/office/drawing/2014/main" id="{9DBF8CBE-8C11-CB46-9066-12D6507FB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10" y="2554166"/>
            <a:ext cx="6022709" cy="382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642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 err="1"/>
              <a:t>Дубликация</a:t>
            </a:r>
            <a:r>
              <a:rPr lang="ru-RU" spc="-10" dirty="0"/>
              <a:t> кода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7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1337F7-E0F1-4145-8CFF-065118DDA7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33" y="2567186"/>
            <a:ext cx="9207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9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Документация к коду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8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2667952" y="5285064"/>
            <a:ext cx="438075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algn="ctr"/>
            <a:r>
              <a:rPr lang="ru-RU" sz="2800" dirty="0"/>
              <a:t>Код говорит вам, что делает, а документация должна указывать, почему и как.</a:t>
            </a:r>
          </a:p>
        </p:txBody>
      </p:sp>
      <p:pic>
        <p:nvPicPr>
          <p:cNvPr id="5121" name="Picture 1" descr="page14image37177024">
            <a:extLst>
              <a:ext uri="{FF2B5EF4-FFF2-40B4-BE49-F238E27FC236}">
                <a16:creationId xmlns:a16="http://schemas.microsoft.com/office/drawing/2014/main" id="{0B28187F-6F7E-E84A-9E4E-5A1198D64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47" y="2733176"/>
            <a:ext cx="19558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age14image37191040">
            <a:extLst>
              <a:ext uri="{FF2B5EF4-FFF2-40B4-BE49-F238E27FC236}">
                <a16:creationId xmlns:a16="http://schemas.microsoft.com/office/drawing/2014/main" id="{08C330F2-168C-3F42-844F-47BA6643E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327" y="2759523"/>
            <a:ext cx="19558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page14image37175296">
            <a:extLst>
              <a:ext uri="{FF2B5EF4-FFF2-40B4-BE49-F238E27FC236}">
                <a16:creationId xmlns:a16="http://schemas.microsoft.com/office/drawing/2014/main" id="{5EB18AD9-3E2A-DA4C-B393-70DFD454F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582" y="4865117"/>
            <a:ext cx="19558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ge14image37179712">
            <a:extLst>
              <a:ext uri="{FF2B5EF4-FFF2-40B4-BE49-F238E27FC236}">
                <a16:creationId xmlns:a16="http://schemas.microsoft.com/office/drawing/2014/main" id="{224E0A94-BD29-3E4C-9AD5-5A2EC5849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47" y="4865117"/>
            <a:ext cx="19558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5077599-B459-634B-AB6B-A2A9EB0ABC29}"/>
              </a:ext>
            </a:extLst>
          </p:cNvPr>
          <p:cNvSpPr/>
          <p:nvPr/>
        </p:nvSpPr>
        <p:spPr>
          <a:xfrm>
            <a:off x="3251741" y="3673797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err="1">
                <a:solidFill>
                  <a:srgbClr val="FFFFFF"/>
                </a:solidFill>
                <a:latin typeface="8,Bold"/>
              </a:rPr>
              <a:t>JavaDocs</a:t>
            </a:r>
            <a:r>
              <a:rPr lang="en" dirty="0">
                <a:solidFill>
                  <a:srgbClr val="FFFFFF"/>
                </a:solidFill>
                <a:latin typeface="8,Bold"/>
              </a:rPr>
              <a:t> </a:t>
            </a:r>
            <a:endParaRPr lang="en" dirty="0">
              <a:effectLst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1F11838-076B-A54D-84A9-8A0A1CB59BA1}"/>
              </a:ext>
            </a:extLst>
          </p:cNvPr>
          <p:cNvSpPr/>
          <p:nvPr/>
        </p:nvSpPr>
        <p:spPr>
          <a:xfrm>
            <a:off x="5399391" y="3520368"/>
            <a:ext cx="739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FFFFFF"/>
                </a:solidFill>
                <a:latin typeface="8,Bold"/>
              </a:rPr>
              <a:t>Block </a:t>
            </a:r>
            <a:endParaRPr lang="en" dirty="0">
              <a:effectLst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9176880-A1C8-4947-B4EA-D57707BB4B7B}"/>
              </a:ext>
            </a:extLst>
          </p:cNvPr>
          <p:cNvSpPr/>
          <p:nvPr/>
        </p:nvSpPr>
        <p:spPr>
          <a:xfrm>
            <a:off x="5142365" y="3816294"/>
            <a:ext cx="1253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FFFFFF"/>
                </a:solidFill>
                <a:latin typeface="8,Bold"/>
              </a:rPr>
              <a:t>Comments </a:t>
            </a:r>
            <a:endParaRPr lang="e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68263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Технический долг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9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pic>
        <p:nvPicPr>
          <p:cNvPr id="6145" name="Picture 1" descr="page15image47268048">
            <a:extLst>
              <a:ext uri="{FF2B5EF4-FFF2-40B4-BE49-F238E27FC236}">
                <a16:creationId xmlns:a16="http://schemas.microsoft.com/office/drawing/2014/main" id="{DA8E658C-B6BE-C74A-9186-620D2C96C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234" y="2451830"/>
            <a:ext cx="4579627" cy="257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age15image47273872">
            <a:extLst>
              <a:ext uri="{FF2B5EF4-FFF2-40B4-BE49-F238E27FC236}">
                <a16:creationId xmlns:a16="http://schemas.microsoft.com/office/drawing/2014/main" id="{435C7139-616A-8741-9242-712A90F97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892" y="5093423"/>
            <a:ext cx="14605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object 18">
            <a:extLst>
              <a:ext uri="{FF2B5EF4-FFF2-40B4-BE49-F238E27FC236}">
                <a16:creationId xmlns:a16="http://schemas.microsoft.com/office/drawing/2014/main" id="{84557B3B-719C-A142-AC8B-040F37493A06}"/>
              </a:ext>
            </a:extLst>
          </p:cNvPr>
          <p:cNvSpPr txBox="1"/>
          <p:nvPr/>
        </p:nvSpPr>
        <p:spPr>
          <a:xfrm>
            <a:off x="6793371" y="5594886"/>
            <a:ext cx="312293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algn="ctr"/>
            <a:r>
              <a:rPr lang="ru-RU" sz="2800" dirty="0"/>
              <a:t>Временной долг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56E99D-884B-3946-9A73-CCDAACFAEB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506"/>
          <a:stretch/>
        </p:blipFill>
        <p:spPr>
          <a:xfrm>
            <a:off x="4003241" y="5104415"/>
            <a:ext cx="1244600" cy="1487327"/>
          </a:xfrm>
          <a:prstGeom prst="rect">
            <a:avLst/>
          </a:prstGeom>
        </p:spPr>
      </p:pic>
      <p:sp>
        <p:nvSpPr>
          <p:cNvPr id="49" name="object 18">
            <a:extLst>
              <a:ext uri="{FF2B5EF4-FFF2-40B4-BE49-F238E27FC236}">
                <a16:creationId xmlns:a16="http://schemas.microsoft.com/office/drawing/2014/main" id="{3B9EB29A-4605-3F44-9CD9-BD244D609D53}"/>
              </a:ext>
            </a:extLst>
          </p:cNvPr>
          <p:cNvSpPr txBox="1"/>
          <p:nvPr/>
        </p:nvSpPr>
        <p:spPr>
          <a:xfrm>
            <a:off x="1037332" y="5597389"/>
            <a:ext cx="312293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algn="ctr"/>
            <a:r>
              <a:rPr lang="ru-RU" sz="2800" dirty="0"/>
              <a:t>Финансовый долг</a:t>
            </a:r>
          </a:p>
        </p:txBody>
      </p:sp>
      <p:sp>
        <p:nvSpPr>
          <p:cNvPr id="50" name="object 18">
            <a:extLst>
              <a:ext uri="{FF2B5EF4-FFF2-40B4-BE49-F238E27FC236}">
                <a16:creationId xmlns:a16="http://schemas.microsoft.com/office/drawing/2014/main" id="{27345E42-C109-664E-A3AB-9922EF6714E4}"/>
              </a:ext>
            </a:extLst>
          </p:cNvPr>
          <p:cNvSpPr txBox="1"/>
          <p:nvPr/>
        </p:nvSpPr>
        <p:spPr>
          <a:xfrm>
            <a:off x="7375669" y="2220064"/>
            <a:ext cx="3122930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algn="ctr"/>
            <a:r>
              <a:rPr lang="ru-RU" sz="2800" dirty="0"/>
              <a:t>Дополнительные</a:t>
            </a:r>
            <a:r>
              <a:rPr lang="en-US" sz="2800" dirty="0"/>
              <a:t> </a:t>
            </a:r>
            <a:r>
              <a:rPr lang="ru-RU" sz="2800" dirty="0"/>
              <a:t>затраты на разработку, возникающие из-за «не чистого» кода.</a:t>
            </a:r>
          </a:p>
        </p:txBody>
      </p:sp>
    </p:spTree>
    <p:extLst>
      <p:ext uri="{BB962C8B-B14F-4D97-AF65-F5344CB8AC3E}">
        <p14:creationId xmlns:p14="http://schemas.microsoft.com/office/powerpoint/2010/main" val="409496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26930</TotalTime>
  <Words>482</Words>
  <Application>Microsoft Macintosh PowerPoint</Application>
  <PresentationFormat>Произвольный</PresentationFormat>
  <Paragraphs>136</Paragraphs>
  <Slides>17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7" baseType="lpstr">
      <vt:lpstr>10,BoldItalic</vt:lpstr>
      <vt:lpstr>8,Bold</vt:lpstr>
      <vt:lpstr>Arial</vt:lpstr>
      <vt:lpstr>Calibri</vt:lpstr>
      <vt:lpstr>SF Pro Text</vt:lpstr>
      <vt:lpstr>SFProText-Heavy</vt:lpstr>
      <vt:lpstr>SFProText-Medium</vt:lpstr>
      <vt:lpstr>SFProText-Semibold</vt:lpstr>
      <vt:lpstr>Times New Roman</vt:lpstr>
      <vt:lpstr>Office Theme</vt:lpstr>
      <vt:lpstr>Занятие 13 (05.03.2020)</vt:lpstr>
      <vt:lpstr>Цели занятия</vt:lpstr>
      <vt:lpstr>Каким должен быть исходный код</vt:lpstr>
      <vt:lpstr>Метрики кода</vt:lpstr>
      <vt:lpstr>Покрытие кода</vt:lpstr>
      <vt:lpstr>Цикломатическая Сложность</vt:lpstr>
      <vt:lpstr>Дубликация кода</vt:lpstr>
      <vt:lpstr>Документация к коду</vt:lpstr>
      <vt:lpstr>Технический долг</vt:lpstr>
      <vt:lpstr>Что такое SonarQube</vt:lpstr>
      <vt:lpstr>Правила и профили качества</vt:lpstr>
      <vt:lpstr>Quality Gates</vt:lpstr>
      <vt:lpstr>Качество нового кода</vt:lpstr>
      <vt:lpstr>SonarQube в процессе CI</vt:lpstr>
      <vt:lpstr>Взаимодействие членов команды разработки с SonarQube</vt:lpstr>
      <vt:lpstr>Пользовательский интерфейс SonarQube</vt:lpstr>
      <vt:lpstr>СПАСИБО!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Программа</dc:title>
  <cp:lastModifiedBy>Овчинцев Евгений Михайлович</cp:lastModifiedBy>
  <cp:revision>207</cp:revision>
  <dcterms:created xsi:type="dcterms:W3CDTF">2018-05-28T16:14:58Z</dcterms:created>
  <dcterms:modified xsi:type="dcterms:W3CDTF">2020-03-19T07:35:36Z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2018-05-28T00:00:00Z</vt:filetime>
  </property>
  <property fmtid="{D5CDD505-2E9C-101B-9397-08002B2CF9AE}" pid="3" name="Creator">
    <vt:lpwstr>Adobe InDesign CC 13.0 (Macintosh)</vt:lpwstr>
  </property>
  <property fmtid="{D5CDD505-2E9C-101B-9397-08002B2CF9AE}" pid="4" name="LastSaved">
    <vt:filetime>2018-05-28T00:00:00Z</vt:filetime>
  </property>
</Properties>
</file>